
<file path=[Content_Types].xml><?xml version="1.0" encoding="utf-8"?>
<Types xmlns="http://schemas.openxmlformats.org/package/2006/content-types">
  <Default Extension="bin" ContentType="audio/unknown"/>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notesSlides/notesSlide13.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69"/>
  </p:notesMasterIdLst>
  <p:handoutMasterIdLst>
    <p:handoutMasterId r:id="rId70"/>
  </p:handoutMasterIdLst>
  <p:sldIdLst>
    <p:sldId id="380" r:id="rId2"/>
    <p:sldId id="467" r:id="rId3"/>
    <p:sldId id="465" r:id="rId4"/>
    <p:sldId id="466" r:id="rId5"/>
    <p:sldId id="455" r:id="rId6"/>
    <p:sldId id="471" r:id="rId7"/>
    <p:sldId id="463" r:id="rId8"/>
    <p:sldId id="464" r:id="rId9"/>
    <p:sldId id="448" r:id="rId10"/>
    <p:sldId id="449" r:id="rId11"/>
    <p:sldId id="450" r:id="rId12"/>
    <p:sldId id="451" r:id="rId13"/>
    <p:sldId id="454" r:id="rId14"/>
    <p:sldId id="468" r:id="rId15"/>
    <p:sldId id="257" r:id="rId16"/>
    <p:sldId id="307" r:id="rId17"/>
    <p:sldId id="309" r:id="rId18"/>
    <p:sldId id="310" r:id="rId19"/>
    <p:sldId id="313" r:id="rId20"/>
    <p:sldId id="314" r:id="rId21"/>
    <p:sldId id="469" r:id="rId22"/>
    <p:sldId id="470" r:id="rId23"/>
    <p:sldId id="472" r:id="rId24"/>
    <p:sldId id="373" r:id="rId25"/>
    <p:sldId id="475" r:id="rId26"/>
    <p:sldId id="473" r:id="rId27"/>
    <p:sldId id="474" r:id="rId28"/>
    <p:sldId id="479" r:id="rId29"/>
    <p:sldId id="476" r:id="rId30"/>
    <p:sldId id="477" r:id="rId31"/>
    <p:sldId id="493" r:id="rId32"/>
    <p:sldId id="480" r:id="rId33"/>
    <p:sldId id="277" r:id="rId34"/>
    <p:sldId id="414" r:id="rId35"/>
    <p:sldId id="478" r:id="rId36"/>
    <p:sldId id="331" r:id="rId37"/>
    <p:sldId id="481" r:id="rId38"/>
    <p:sldId id="278" r:id="rId39"/>
    <p:sldId id="482" r:id="rId40"/>
    <p:sldId id="491" r:id="rId41"/>
    <p:sldId id="492" r:id="rId42"/>
    <p:sldId id="483" r:id="rId43"/>
    <p:sldId id="486" r:id="rId44"/>
    <p:sldId id="489" r:id="rId45"/>
    <p:sldId id="494" r:id="rId46"/>
    <p:sldId id="488" r:id="rId47"/>
    <p:sldId id="490" r:id="rId48"/>
    <p:sldId id="487" r:id="rId49"/>
    <p:sldId id="484" r:id="rId50"/>
    <p:sldId id="485" r:id="rId51"/>
    <p:sldId id="417" r:id="rId52"/>
    <p:sldId id="422" r:id="rId53"/>
    <p:sldId id="429" r:id="rId54"/>
    <p:sldId id="431" r:id="rId55"/>
    <p:sldId id="432" r:id="rId56"/>
    <p:sldId id="435" r:id="rId57"/>
    <p:sldId id="495" r:id="rId58"/>
    <p:sldId id="459" r:id="rId59"/>
    <p:sldId id="434" r:id="rId60"/>
    <p:sldId id="436" r:id="rId61"/>
    <p:sldId id="437" r:id="rId62"/>
    <p:sldId id="438" r:id="rId63"/>
    <p:sldId id="439" r:id="rId64"/>
    <p:sldId id="456" r:id="rId65"/>
    <p:sldId id="441" r:id="rId66"/>
    <p:sldId id="460" r:id="rId67"/>
    <p:sldId id="444" r:id="rId6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336BAD"/>
    <a:srgbClr val="403152"/>
    <a:srgbClr val="003300"/>
    <a:srgbClr val="632523"/>
    <a:srgbClr val="4F6228"/>
    <a:srgbClr val="FAFAFA"/>
    <a:srgbClr val="CC3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12" autoAdjust="0"/>
    <p:restoredTop sz="93910" autoAdjust="0"/>
  </p:normalViewPr>
  <p:slideViewPr>
    <p:cSldViewPr>
      <p:cViewPr varScale="1">
        <p:scale>
          <a:sx n="105" d="100"/>
          <a:sy n="105" d="100"/>
        </p:scale>
        <p:origin x="31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0" d="100"/>
          <a:sy n="80" d="100"/>
        </p:scale>
        <p:origin x="1926"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6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7" tIns="48329" rIns="96657" bIns="48329" numCol="1" anchor="b" anchorCtr="0" compatLnSpc="1">
            <a:prstTxWarp prst="textNoShape">
              <a:avLst/>
            </a:prstTxWarp>
          </a:bodyPr>
          <a:lstStyle>
            <a:lvl1pPr algn="r" eaLnBrk="1" hangingPunct="1">
              <a:defRPr sz="1200"/>
            </a:lvl1pPr>
          </a:lstStyle>
          <a:p>
            <a:pPr>
              <a:defRPr/>
            </a:pPr>
            <a:fld id="{4977A8FA-3FC6-48B1-AAC3-CC1CE717CD78}" type="slidenum">
              <a:rPr lang="en-US" altLang="en-US"/>
              <a:pPr>
                <a:defRPr/>
              </a:pPr>
              <a:t>‹#›</a:t>
            </a:fld>
            <a:endParaRPr lang="en-US" altLang="en-US"/>
          </a:p>
        </p:txBody>
      </p:sp>
    </p:spTree>
    <p:extLst>
      <p:ext uri="{BB962C8B-B14F-4D97-AF65-F5344CB8AC3E}">
        <p14:creationId xmlns:p14="http://schemas.microsoft.com/office/powerpoint/2010/main" val="25724167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30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257300" y="720725"/>
            <a:ext cx="4802188"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014" name="Rectangle 6"/>
          <p:cNvSpPr>
            <a:spLocks noGrp="1" noChangeArrowheads="1"/>
          </p:cNvSpPr>
          <p:nvPr>
            <p:ph type="ftr" sz="quarter" idx="4"/>
          </p:nvPr>
        </p:nvSpPr>
        <p:spPr bwMode="auto">
          <a:xfrm>
            <a:off x="0" y="9120188"/>
            <a:ext cx="3168650" cy="479425"/>
          </a:xfrm>
          <a:prstGeom prst="rect">
            <a:avLst/>
          </a:prstGeom>
          <a:noFill/>
          <a:ln w="9525">
            <a:noFill/>
            <a:miter lim="800000"/>
            <a:headEnd/>
            <a:tailEnd/>
          </a:ln>
          <a:effectLst/>
        </p:spPr>
        <p:txBody>
          <a:bodyPr vert="horz" wrap="square" lIns="96657" tIns="48329" rIns="96657" bIns="48329" numCol="1" anchor="b" anchorCtr="0" compatLnSpc="1">
            <a:prstTxWarp prst="textNoShape">
              <a:avLst/>
            </a:prstTxWarp>
          </a:bodyPr>
          <a:lstStyle>
            <a:lvl1pPr eaLnBrk="1" hangingPunct="1">
              <a:defRPr sz="1200">
                <a:latin typeface="Arial" charset="0"/>
              </a:defRPr>
            </a:lvl1pPr>
          </a:lstStyle>
          <a:p>
            <a:pPr>
              <a:defRPr/>
            </a:pPr>
            <a:r>
              <a:rPr lang="en-US"/>
              <a:t>Sentral Sistem Calibration</a:t>
            </a:r>
          </a:p>
        </p:txBody>
      </p:sp>
      <p:sp>
        <p:nvSpPr>
          <p:cNvPr id="430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7" tIns="48329" rIns="96657" bIns="48329" numCol="1" anchor="b" anchorCtr="0" compatLnSpc="1">
            <a:prstTxWarp prst="textNoShape">
              <a:avLst/>
            </a:prstTxWarp>
          </a:bodyPr>
          <a:lstStyle>
            <a:lvl1pPr algn="r" eaLnBrk="1" hangingPunct="1">
              <a:defRPr sz="1200"/>
            </a:lvl1pPr>
          </a:lstStyle>
          <a:p>
            <a:pPr>
              <a:defRPr/>
            </a:pPr>
            <a:fld id="{4D8859FA-F71C-4903-B90F-91A4732DE246}" type="slidenum">
              <a:rPr lang="en-US" altLang="en-US"/>
              <a:pPr>
                <a:defRPr/>
              </a:pPr>
              <a:t>‹#›</a:t>
            </a:fld>
            <a:endParaRPr lang="en-US" altLang="en-US"/>
          </a:p>
        </p:txBody>
      </p:sp>
    </p:spTree>
    <p:extLst>
      <p:ext uri="{BB962C8B-B14F-4D97-AF65-F5344CB8AC3E}">
        <p14:creationId xmlns:p14="http://schemas.microsoft.com/office/powerpoint/2010/main" val="167453752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B73B28-A38F-473B-B170-AB7BA9C39DF2}" type="slidenum">
              <a:rPr lang="en-US" altLang="en-US" smtClean="0"/>
              <a:pPr/>
              <a:t>1</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4045423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latin typeface="Arial" panose="020B0604020202020204" pitchFamily="34" charset="0"/>
            </a:endParaRPr>
          </a:p>
        </p:txBody>
      </p:sp>
      <p:sp>
        <p:nvSpPr>
          <p:cNvPr id="3584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3584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BB57B51-8586-41A6-8272-DBE05BDCA41C}" type="slidenum">
              <a:rPr lang="en-US" altLang="en-US" smtClean="0"/>
              <a:pPr/>
              <a:t>15</a:t>
            </a:fld>
            <a:endParaRPr lang="en-US" altLang="en-US"/>
          </a:p>
        </p:txBody>
      </p:sp>
    </p:spTree>
    <p:extLst>
      <p:ext uri="{BB962C8B-B14F-4D97-AF65-F5344CB8AC3E}">
        <p14:creationId xmlns:p14="http://schemas.microsoft.com/office/powerpoint/2010/main" val="317587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B73B28-A38F-473B-B170-AB7BA9C39DF2}" type="slidenum">
              <a:rPr lang="en-US" altLang="en-US" smtClean="0"/>
              <a:pPr/>
              <a:t>29</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444082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B73B28-A38F-473B-B170-AB7BA9C39DF2}" type="slidenum">
              <a:rPr lang="en-US" altLang="en-US" smtClean="0"/>
              <a:pPr/>
              <a:t>37</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135846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B73B28-A38F-473B-B170-AB7BA9C39DF2}" type="slidenum">
              <a:rPr lang="en-US" altLang="en-US" smtClean="0"/>
              <a:pPr/>
              <a:t>57</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2185103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ChangeArrowheads="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F20F37-98F2-42DF-901B-9F5357622DE3}" type="slidenum">
              <a:rPr lang="en-US" altLang="en-US" smtClean="0"/>
              <a:pPr/>
              <a:t>67</a:t>
            </a:fld>
            <a:endParaRPr lang="en-US" altLang="en-US"/>
          </a:p>
        </p:txBody>
      </p:sp>
      <p:sp>
        <p:nvSpPr>
          <p:cNvPr id="82949"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246247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B73B28-A38F-473B-B170-AB7BA9C39DF2}" type="slidenum">
              <a:rPr lang="en-US" altLang="en-US" smtClean="0"/>
              <a:pPr/>
              <a:t>2</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79325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mj-lt"/>
              <a:buNone/>
            </a:pPr>
            <a:endParaRPr lang="en-US">
              <a:latin typeface="Arial" panose="020B0604020202020204" pitchFamily="34" charset="0"/>
              <a:ea typeface="MS PGothic" panose="020B0600070205080204" pitchFamily="34" charset="-128"/>
            </a:endParaRPr>
          </a:p>
        </p:txBody>
      </p:sp>
      <p:sp>
        <p:nvSpPr>
          <p:cNvPr id="32771" name="Slide Image Placeholder 4"/>
          <p:cNvSpPr>
            <a:spLocks noGrp="1" noRot="1" noChangeAspect="1" noChangeArrowheads="1" noTextEdit="1"/>
          </p:cNvSpPr>
          <p:nvPr>
            <p:ph type="sldImg"/>
          </p:nvPr>
        </p:nvSpPr>
        <p:spPr>
          <a:ln/>
        </p:spPr>
      </p:sp>
      <p:sp>
        <p:nvSpPr>
          <p:cNvPr id="32772"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2191618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sz="800">
                <a:latin typeface="Arial" panose="020B0604020202020204" pitchFamily="34" charset="0"/>
              </a:rPr>
              <a:t>4.14 </a:t>
            </a:r>
            <a:r>
              <a:rPr lang="en-US">
                <a:latin typeface="Arial" panose="020B0604020202020204" pitchFamily="34" charset="0"/>
              </a:rPr>
              <a:t>perubahan terkecil dalam kuantitas yang diukur yang menyebabkan perubahan yang nyata dalam Indikasi terkait</a:t>
            </a:r>
            <a:endParaRPr lang="en-US" sz="300">
              <a:latin typeface="Arial" panose="020B0604020202020204" pitchFamily="34" charset="0"/>
              <a:ea typeface="MS PGothic" panose="020B0600070205080204" pitchFamily="34" charset="-128"/>
            </a:endParaRPr>
          </a:p>
        </p:txBody>
      </p:sp>
      <p:sp>
        <p:nvSpPr>
          <p:cNvPr id="20483" name="Slide Image Placeholder 5"/>
          <p:cNvSpPr>
            <a:spLocks noGrp="1" noRot="1" noChangeAspect="1" noChangeArrowheads="1" noTextEdit="1"/>
          </p:cNvSpPr>
          <p:nvPr>
            <p:ph type="sldImg"/>
          </p:nvPr>
        </p:nvSpPr>
        <p:spPr>
          <a:xfrm>
            <a:off x="593725" y="484188"/>
            <a:ext cx="3303588" cy="2476500"/>
          </a:xfrm>
          <a:ln/>
        </p:spPr>
      </p:sp>
      <p:sp>
        <p:nvSpPr>
          <p:cNvPr id="2048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048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B551AF-E764-4C2D-A167-964B50A70BB1}" type="slidenum">
              <a:rPr lang="en-US" altLang="en-US" smtClean="0"/>
              <a:pPr/>
              <a:t>5</a:t>
            </a:fld>
            <a:endParaRPr lang="en-US" altLang="en-US"/>
          </a:p>
        </p:txBody>
      </p:sp>
    </p:spTree>
    <p:extLst>
      <p:ext uri="{BB962C8B-B14F-4D97-AF65-F5344CB8AC3E}">
        <p14:creationId xmlns:p14="http://schemas.microsoft.com/office/powerpoint/2010/main" val="2678563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sz="800">
                <a:latin typeface="Arial" panose="020B0604020202020204" pitchFamily="34" charset="0"/>
              </a:rPr>
              <a:t>4.14 </a:t>
            </a:r>
            <a:r>
              <a:rPr lang="en-US">
                <a:latin typeface="Arial" panose="020B0604020202020204" pitchFamily="34" charset="0"/>
              </a:rPr>
              <a:t>perubahan terkecil dalam kuantitas yang diukur yang menyebabkan perubahan yang nyata dalam Indikasi terkait</a:t>
            </a:r>
            <a:endParaRPr lang="en-US" sz="300">
              <a:latin typeface="Arial" panose="020B0604020202020204" pitchFamily="34" charset="0"/>
              <a:ea typeface="MS PGothic" panose="020B0600070205080204" pitchFamily="34" charset="-128"/>
            </a:endParaRPr>
          </a:p>
        </p:txBody>
      </p:sp>
      <p:sp>
        <p:nvSpPr>
          <p:cNvPr id="20483" name="Slide Image Placeholder 5"/>
          <p:cNvSpPr>
            <a:spLocks noGrp="1" noRot="1" noChangeAspect="1" noChangeArrowheads="1" noTextEdit="1"/>
          </p:cNvSpPr>
          <p:nvPr>
            <p:ph type="sldImg"/>
          </p:nvPr>
        </p:nvSpPr>
        <p:spPr>
          <a:xfrm>
            <a:off x="593725" y="484188"/>
            <a:ext cx="3303588" cy="2476500"/>
          </a:xfrm>
          <a:ln/>
        </p:spPr>
      </p:sp>
      <p:sp>
        <p:nvSpPr>
          <p:cNvPr id="2048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048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B551AF-E764-4C2D-A167-964B50A70BB1}" type="slidenum">
              <a:rPr lang="en-US" altLang="en-US" smtClean="0"/>
              <a:pPr/>
              <a:t>6</a:t>
            </a:fld>
            <a:endParaRPr lang="en-US" altLang="en-US"/>
          </a:p>
        </p:txBody>
      </p:sp>
    </p:spTree>
    <p:extLst>
      <p:ext uri="{BB962C8B-B14F-4D97-AF65-F5344CB8AC3E}">
        <p14:creationId xmlns:p14="http://schemas.microsoft.com/office/powerpoint/2010/main" val="2860243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sz="300">
                <a:latin typeface="Arial" panose="020B0604020202020204" pitchFamily="34" charset="0"/>
                <a:ea typeface="MS PGothic" panose="020B0600070205080204" pitchFamily="34" charset="-128"/>
              </a:rPr>
              <a:t>2.13 </a:t>
            </a:r>
            <a:r>
              <a:rPr lang="id-ID" sz="800">
                <a:latin typeface="Arial" panose="020B0604020202020204" pitchFamily="34" charset="0"/>
              </a:rPr>
              <a:t>kedekatan kesepakatan antara nilai kuantitas yang diukur dan nilai kuantitas sebenarnya dari suatu pengukuran</a:t>
            </a:r>
            <a:endParaRPr lang="en-US" sz="300">
              <a:latin typeface="Arial" panose="020B0604020202020204" pitchFamily="34" charset="0"/>
              <a:ea typeface="MS PGothic" panose="020B0600070205080204" pitchFamily="34" charset="-128"/>
            </a:endParaRPr>
          </a:p>
        </p:txBody>
      </p:sp>
      <p:sp>
        <p:nvSpPr>
          <p:cNvPr id="22531" name="Slide Image Placeholder 5"/>
          <p:cNvSpPr>
            <a:spLocks noGrp="1" noRot="1" noChangeAspect="1" noChangeArrowheads="1" noTextEdit="1"/>
          </p:cNvSpPr>
          <p:nvPr>
            <p:ph type="sldImg"/>
          </p:nvPr>
        </p:nvSpPr>
        <p:spPr>
          <a:xfrm>
            <a:off x="593725" y="484188"/>
            <a:ext cx="3303588" cy="2476500"/>
          </a:xfrm>
          <a:ln/>
        </p:spPr>
      </p:sp>
      <p:sp>
        <p:nvSpPr>
          <p:cNvPr id="22532"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2533"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23A51D-7ECB-449E-ACE6-C6784BF5B13A}" type="slidenum">
              <a:rPr lang="en-US" altLang="en-US" smtClean="0"/>
              <a:pPr/>
              <a:t>7</a:t>
            </a:fld>
            <a:endParaRPr lang="en-US" altLang="en-US"/>
          </a:p>
        </p:txBody>
      </p:sp>
    </p:spTree>
    <p:extLst>
      <p:ext uri="{BB962C8B-B14F-4D97-AF65-F5344CB8AC3E}">
        <p14:creationId xmlns:p14="http://schemas.microsoft.com/office/powerpoint/2010/main" val="1306957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sz="300">
                <a:latin typeface="Arial" panose="020B0604020202020204" pitchFamily="34" charset="0"/>
                <a:ea typeface="MS PGothic" panose="020B0600070205080204" pitchFamily="34" charset="-128"/>
              </a:rPr>
              <a:t>2.15 </a:t>
            </a:r>
            <a:r>
              <a:rPr lang="en-US">
                <a:latin typeface="Arial" panose="020B0604020202020204" pitchFamily="34" charset="0"/>
              </a:rPr>
              <a:t>kedekatan persetujuan antara indikasi atau nilai kuantitas terukur yang diperoleh dengan mereplikasi pengukuran pada objek yang sama atau serupa dalam kondisi tertentu</a:t>
            </a:r>
            <a:endParaRPr lang="en-US" sz="300">
              <a:latin typeface="Arial" panose="020B0604020202020204" pitchFamily="34" charset="0"/>
              <a:ea typeface="MS PGothic" panose="020B0600070205080204" pitchFamily="34" charset="-128"/>
            </a:endParaRPr>
          </a:p>
        </p:txBody>
      </p:sp>
      <p:sp>
        <p:nvSpPr>
          <p:cNvPr id="24579" name="Slide Image Placeholder 5"/>
          <p:cNvSpPr>
            <a:spLocks noGrp="1" noRot="1" noChangeAspect="1" noChangeArrowheads="1" noTextEdit="1"/>
          </p:cNvSpPr>
          <p:nvPr>
            <p:ph type="sldImg"/>
          </p:nvPr>
        </p:nvSpPr>
        <p:spPr>
          <a:xfrm>
            <a:off x="593725" y="484188"/>
            <a:ext cx="3303588" cy="2476500"/>
          </a:xfrm>
          <a:ln/>
        </p:spPr>
      </p:sp>
      <p:sp>
        <p:nvSpPr>
          <p:cNvPr id="24580"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458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9DDB02B-D16C-49EF-B2C3-06E44F35DD29}" type="slidenum">
              <a:rPr lang="en-US" altLang="en-US" smtClean="0"/>
              <a:pPr/>
              <a:t>8</a:t>
            </a:fld>
            <a:endParaRPr lang="en-US" altLang="en-US"/>
          </a:p>
        </p:txBody>
      </p:sp>
    </p:spTree>
    <p:extLst>
      <p:ext uri="{BB962C8B-B14F-4D97-AF65-F5344CB8AC3E}">
        <p14:creationId xmlns:p14="http://schemas.microsoft.com/office/powerpoint/2010/main" val="787316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76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3892D7F-B89C-48AE-A1CE-9131283069C3}" type="slidenum">
              <a:rPr lang="en-US" altLang="en-US" smtClean="0"/>
              <a:pPr/>
              <a:t>10</a:t>
            </a:fld>
            <a:endParaRPr lang="en-US" altLang="en-US"/>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826820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B73B28-A38F-473B-B170-AB7BA9C39DF2}" type="slidenum">
              <a:rPr lang="en-US" altLang="en-US" smtClean="0"/>
              <a:pPr/>
              <a:t>14</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964768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6" name="Slide Number Placeholder 5"/>
          <p:cNvSpPr>
            <a:spLocks noGrp="1"/>
          </p:cNvSpPr>
          <p:nvPr>
            <p:ph type="sldNum" sz="quarter" idx="12"/>
          </p:nvPr>
        </p:nvSpPr>
        <p:spPr/>
        <p:txBody>
          <a:bodyPr/>
          <a:lstStyle>
            <a:lvl1pPr>
              <a:defRPr/>
            </a:lvl1pPr>
          </a:lstStyle>
          <a:p>
            <a:pPr>
              <a:defRPr/>
            </a:pPr>
            <a:fld id="{FC455DA6-30AC-4EB6-A644-8207EF430AF4}" type="slidenum">
              <a:rPr lang="en-US" altLang="en-US"/>
              <a:pPr>
                <a:defRPr/>
              </a:pPr>
              <a:t>‹#›</a:t>
            </a:fld>
            <a:endParaRPr lang="en-US" altLang="en-US"/>
          </a:p>
        </p:txBody>
      </p:sp>
    </p:spTree>
    <p:extLst>
      <p:ext uri="{BB962C8B-B14F-4D97-AF65-F5344CB8AC3E}">
        <p14:creationId xmlns:p14="http://schemas.microsoft.com/office/powerpoint/2010/main" val="2678620934"/>
      </p:ext>
    </p:extLst>
  </p:cSld>
  <p:clrMapOvr>
    <a:masterClrMapping/>
  </p:clrMapOvr>
  <p:transition spd="slow">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6" name="Slide Number Placeholder 5"/>
          <p:cNvSpPr>
            <a:spLocks noGrp="1"/>
          </p:cNvSpPr>
          <p:nvPr>
            <p:ph type="sldNum" sz="quarter" idx="12"/>
          </p:nvPr>
        </p:nvSpPr>
        <p:spPr/>
        <p:txBody>
          <a:bodyPr/>
          <a:lstStyle>
            <a:lvl1pPr>
              <a:defRPr/>
            </a:lvl1pPr>
          </a:lstStyle>
          <a:p>
            <a:pPr>
              <a:defRPr/>
            </a:pPr>
            <a:fld id="{E8011A06-A7D9-4101-A1A3-3E0E6D520C4B}" type="slidenum">
              <a:rPr lang="en-US" altLang="en-US"/>
              <a:pPr>
                <a:defRPr/>
              </a:pPr>
              <a:t>‹#›</a:t>
            </a:fld>
            <a:endParaRPr lang="en-US" altLang="en-US"/>
          </a:p>
        </p:txBody>
      </p:sp>
    </p:spTree>
    <p:extLst>
      <p:ext uri="{BB962C8B-B14F-4D97-AF65-F5344CB8AC3E}">
        <p14:creationId xmlns:p14="http://schemas.microsoft.com/office/powerpoint/2010/main" val="261904526"/>
      </p:ext>
    </p:extLst>
  </p:cSld>
  <p:clrMapOvr>
    <a:masterClrMapping/>
  </p:clrMapOvr>
  <p:transition spd="slow">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6" name="Slide Number Placeholder 5"/>
          <p:cNvSpPr>
            <a:spLocks noGrp="1"/>
          </p:cNvSpPr>
          <p:nvPr>
            <p:ph type="sldNum" sz="quarter" idx="12"/>
          </p:nvPr>
        </p:nvSpPr>
        <p:spPr/>
        <p:txBody>
          <a:bodyPr/>
          <a:lstStyle>
            <a:lvl1pPr>
              <a:defRPr/>
            </a:lvl1pPr>
          </a:lstStyle>
          <a:p>
            <a:pPr>
              <a:defRPr/>
            </a:pPr>
            <a:fld id="{48DE13F8-1BB0-4104-8C92-FB01859E7401}" type="slidenum">
              <a:rPr lang="en-US" altLang="en-US"/>
              <a:pPr>
                <a:defRPr/>
              </a:pPr>
              <a:t>‹#›</a:t>
            </a:fld>
            <a:endParaRPr lang="en-US" altLang="en-US"/>
          </a:p>
        </p:txBody>
      </p:sp>
    </p:spTree>
    <p:extLst>
      <p:ext uri="{BB962C8B-B14F-4D97-AF65-F5344CB8AC3E}">
        <p14:creationId xmlns:p14="http://schemas.microsoft.com/office/powerpoint/2010/main" val="2645000873"/>
      </p:ext>
    </p:extLst>
  </p:cSld>
  <p:clrMapOvr>
    <a:masterClrMapping/>
  </p:clrMapOvr>
  <p:transition spd="slow">
    <p:pull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id-ID"/>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7" name="Slide Number Placeholder 5"/>
          <p:cNvSpPr>
            <a:spLocks noGrp="1"/>
          </p:cNvSpPr>
          <p:nvPr>
            <p:ph type="sldNum" sz="quarter" idx="12"/>
          </p:nvPr>
        </p:nvSpPr>
        <p:spPr/>
        <p:txBody>
          <a:bodyPr/>
          <a:lstStyle>
            <a:lvl1pPr>
              <a:defRPr/>
            </a:lvl1pPr>
          </a:lstStyle>
          <a:p>
            <a:pPr>
              <a:defRPr/>
            </a:pPr>
            <a:fld id="{CAB41FB9-45A1-4FB3-97CE-9CA8E8B371DD}" type="slidenum">
              <a:rPr lang="en-US" altLang="en-US"/>
              <a:pPr>
                <a:defRPr/>
              </a:pPr>
              <a:t>‹#›</a:t>
            </a:fld>
            <a:endParaRPr lang="en-US" altLang="en-US"/>
          </a:p>
        </p:txBody>
      </p:sp>
    </p:spTree>
    <p:extLst>
      <p:ext uri="{BB962C8B-B14F-4D97-AF65-F5344CB8AC3E}">
        <p14:creationId xmlns:p14="http://schemas.microsoft.com/office/powerpoint/2010/main" val="638211257"/>
      </p:ext>
    </p:extLst>
  </p:cSld>
  <p:clrMapOvr>
    <a:masterClrMapping/>
  </p:clrMapOvr>
  <p:transition spd="slow">
    <p:pull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id-ID"/>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8" name="Slide Number Placeholder 5"/>
          <p:cNvSpPr>
            <a:spLocks noGrp="1"/>
          </p:cNvSpPr>
          <p:nvPr>
            <p:ph type="sldNum" sz="quarter" idx="12"/>
          </p:nvPr>
        </p:nvSpPr>
        <p:spPr/>
        <p:txBody>
          <a:bodyPr/>
          <a:lstStyle>
            <a:lvl1pPr>
              <a:defRPr/>
            </a:lvl1pPr>
          </a:lstStyle>
          <a:p>
            <a:pPr>
              <a:defRPr/>
            </a:pPr>
            <a:fld id="{0DFA1D9F-FD99-4863-8ECB-485019DA479B}" type="slidenum">
              <a:rPr lang="en-US" altLang="en-US"/>
              <a:pPr>
                <a:defRPr/>
              </a:pPr>
              <a:t>‹#›</a:t>
            </a:fld>
            <a:endParaRPr lang="en-US" altLang="en-US"/>
          </a:p>
        </p:txBody>
      </p:sp>
    </p:spTree>
    <p:extLst>
      <p:ext uri="{BB962C8B-B14F-4D97-AF65-F5344CB8AC3E}">
        <p14:creationId xmlns:p14="http://schemas.microsoft.com/office/powerpoint/2010/main" val="3685902044"/>
      </p:ext>
    </p:extLst>
  </p:cSld>
  <p:clrMapOvr>
    <a:masterClrMapping/>
  </p:clrMapOvr>
  <p:transition spd="slow">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6" name="Slide Number Placeholder 5"/>
          <p:cNvSpPr>
            <a:spLocks noGrp="1"/>
          </p:cNvSpPr>
          <p:nvPr>
            <p:ph type="sldNum" sz="quarter" idx="12"/>
          </p:nvPr>
        </p:nvSpPr>
        <p:spPr/>
        <p:txBody>
          <a:bodyPr/>
          <a:lstStyle>
            <a:lvl1pPr>
              <a:defRPr/>
            </a:lvl1pPr>
          </a:lstStyle>
          <a:p>
            <a:pPr>
              <a:defRPr/>
            </a:pPr>
            <a:fld id="{D2DB2A2B-0A4B-4B62-BDA5-2B72A4CE149F}" type="slidenum">
              <a:rPr lang="en-US" altLang="en-US"/>
              <a:pPr>
                <a:defRPr/>
              </a:pPr>
              <a:t>‹#›</a:t>
            </a:fld>
            <a:endParaRPr lang="en-US" altLang="en-US"/>
          </a:p>
        </p:txBody>
      </p:sp>
    </p:spTree>
    <p:extLst>
      <p:ext uri="{BB962C8B-B14F-4D97-AF65-F5344CB8AC3E}">
        <p14:creationId xmlns:p14="http://schemas.microsoft.com/office/powerpoint/2010/main" val="2033149507"/>
      </p:ext>
    </p:extLst>
  </p:cSld>
  <p:clrMapOvr>
    <a:masterClrMapping/>
  </p:clrMapOvr>
  <p:transition spd="slow">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6" name="Slide Number Placeholder 5"/>
          <p:cNvSpPr>
            <a:spLocks noGrp="1"/>
          </p:cNvSpPr>
          <p:nvPr>
            <p:ph type="sldNum" sz="quarter" idx="12"/>
          </p:nvPr>
        </p:nvSpPr>
        <p:spPr/>
        <p:txBody>
          <a:bodyPr/>
          <a:lstStyle>
            <a:lvl1pPr>
              <a:defRPr/>
            </a:lvl1pPr>
          </a:lstStyle>
          <a:p>
            <a:pPr>
              <a:defRPr/>
            </a:pPr>
            <a:fld id="{EA6B3A4D-BBCB-424F-B930-3434C65C341C}" type="slidenum">
              <a:rPr lang="en-US" altLang="en-US"/>
              <a:pPr>
                <a:defRPr/>
              </a:pPr>
              <a:t>‹#›</a:t>
            </a:fld>
            <a:endParaRPr lang="en-US" altLang="en-US"/>
          </a:p>
        </p:txBody>
      </p:sp>
    </p:spTree>
    <p:extLst>
      <p:ext uri="{BB962C8B-B14F-4D97-AF65-F5344CB8AC3E}">
        <p14:creationId xmlns:p14="http://schemas.microsoft.com/office/powerpoint/2010/main" val="600754920"/>
      </p:ext>
    </p:extLst>
  </p:cSld>
  <p:clrMapOvr>
    <a:masterClrMapping/>
  </p:clrMapOvr>
  <p:transition spd="slow">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7" name="Slide Number Placeholder 5"/>
          <p:cNvSpPr>
            <a:spLocks noGrp="1"/>
          </p:cNvSpPr>
          <p:nvPr>
            <p:ph type="sldNum" sz="quarter" idx="12"/>
          </p:nvPr>
        </p:nvSpPr>
        <p:spPr/>
        <p:txBody>
          <a:bodyPr/>
          <a:lstStyle>
            <a:lvl1pPr>
              <a:defRPr/>
            </a:lvl1pPr>
          </a:lstStyle>
          <a:p>
            <a:pPr>
              <a:defRPr/>
            </a:pPr>
            <a:fld id="{6CE3B50B-10CB-450C-BB17-A79A78EE3135}" type="slidenum">
              <a:rPr lang="en-US" altLang="en-US"/>
              <a:pPr>
                <a:defRPr/>
              </a:pPr>
              <a:t>‹#›</a:t>
            </a:fld>
            <a:endParaRPr lang="en-US" altLang="en-US"/>
          </a:p>
        </p:txBody>
      </p:sp>
    </p:spTree>
    <p:extLst>
      <p:ext uri="{BB962C8B-B14F-4D97-AF65-F5344CB8AC3E}">
        <p14:creationId xmlns:p14="http://schemas.microsoft.com/office/powerpoint/2010/main" val="1091060490"/>
      </p:ext>
    </p:extLst>
  </p:cSld>
  <p:clrMapOvr>
    <a:masterClrMapping/>
  </p:clrMapOvr>
  <p:transition spd="slow">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9" name="Slide Number Placeholder 5"/>
          <p:cNvSpPr>
            <a:spLocks noGrp="1"/>
          </p:cNvSpPr>
          <p:nvPr>
            <p:ph type="sldNum" sz="quarter" idx="12"/>
          </p:nvPr>
        </p:nvSpPr>
        <p:spPr/>
        <p:txBody>
          <a:bodyPr/>
          <a:lstStyle>
            <a:lvl1pPr>
              <a:defRPr/>
            </a:lvl1pPr>
          </a:lstStyle>
          <a:p>
            <a:pPr>
              <a:defRPr/>
            </a:pPr>
            <a:fld id="{4F0202AC-5CC1-4E35-9F2C-C3EF78E6393B}" type="slidenum">
              <a:rPr lang="en-US" altLang="en-US"/>
              <a:pPr>
                <a:defRPr/>
              </a:pPr>
              <a:t>‹#›</a:t>
            </a:fld>
            <a:endParaRPr lang="en-US" altLang="en-US"/>
          </a:p>
        </p:txBody>
      </p:sp>
    </p:spTree>
    <p:extLst>
      <p:ext uri="{BB962C8B-B14F-4D97-AF65-F5344CB8AC3E}">
        <p14:creationId xmlns:p14="http://schemas.microsoft.com/office/powerpoint/2010/main" val="641101062"/>
      </p:ext>
    </p:extLst>
  </p:cSld>
  <p:clrMapOvr>
    <a:masterClrMapping/>
  </p:clrMapOvr>
  <p:transition spd="slow">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5" name="Slide Number Placeholder 5"/>
          <p:cNvSpPr>
            <a:spLocks noGrp="1"/>
          </p:cNvSpPr>
          <p:nvPr>
            <p:ph type="sldNum" sz="quarter" idx="12"/>
          </p:nvPr>
        </p:nvSpPr>
        <p:spPr/>
        <p:txBody>
          <a:bodyPr/>
          <a:lstStyle>
            <a:lvl1pPr>
              <a:defRPr/>
            </a:lvl1pPr>
          </a:lstStyle>
          <a:p>
            <a:pPr>
              <a:defRPr/>
            </a:pPr>
            <a:fld id="{980FD73A-2D39-413E-A8E8-4292C7B7D742}" type="slidenum">
              <a:rPr lang="en-US" altLang="en-US"/>
              <a:pPr>
                <a:defRPr/>
              </a:pPr>
              <a:t>‹#›</a:t>
            </a:fld>
            <a:endParaRPr lang="en-US" altLang="en-US"/>
          </a:p>
        </p:txBody>
      </p:sp>
    </p:spTree>
    <p:extLst>
      <p:ext uri="{BB962C8B-B14F-4D97-AF65-F5344CB8AC3E}">
        <p14:creationId xmlns:p14="http://schemas.microsoft.com/office/powerpoint/2010/main" val="2428870572"/>
      </p:ext>
    </p:extLst>
  </p:cSld>
  <p:clrMapOvr>
    <a:masterClrMapping/>
  </p:clrMapOvr>
  <p:transition spd="slow">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4" name="Slide Number Placeholder 5"/>
          <p:cNvSpPr>
            <a:spLocks noGrp="1"/>
          </p:cNvSpPr>
          <p:nvPr>
            <p:ph type="sldNum" sz="quarter" idx="12"/>
          </p:nvPr>
        </p:nvSpPr>
        <p:spPr/>
        <p:txBody>
          <a:bodyPr/>
          <a:lstStyle>
            <a:lvl1pPr>
              <a:defRPr/>
            </a:lvl1pPr>
          </a:lstStyle>
          <a:p>
            <a:pPr>
              <a:defRPr/>
            </a:pPr>
            <a:fld id="{0CA190D7-0CAF-4888-A021-77AA86A3B25A}" type="slidenum">
              <a:rPr lang="en-US" altLang="en-US"/>
              <a:pPr>
                <a:defRPr/>
              </a:pPr>
              <a:t>‹#›</a:t>
            </a:fld>
            <a:endParaRPr lang="en-US" altLang="en-US"/>
          </a:p>
        </p:txBody>
      </p:sp>
    </p:spTree>
    <p:extLst>
      <p:ext uri="{BB962C8B-B14F-4D97-AF65-F5344CB8AC3E}">
        <p14:creationId xmlns:p14="http://schemas.microsoft.com/office/powerpoint/2010/main" val="3513450536"/>
      </p:ext>
    </p:extLst>
  </p:cSld>
  <p:clrMapOvr>
    <a:masterClrMapping/>
  </p:clrMapOvr>
  <p:transition spd="slow">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7" name="Slide Number Placeholder 5"/>
          <p:cNvSpPr>
            <a:spLocks noGrp="1"/>
          </p:cNvSpPr>
          <p:nvPr>
            <p:ph type="sldNum" sz="quarter" idx="12"/>
          </p:nvPr>
        </p:nvSpPr>
        <p:spPr/>
        <p:txBody>
          <a:bodyPr/>
          <a:lstStyle>
            <a:lvl1pPr>
              <a:defRPr/>
            </a:lvl1pPr>
          </a:lstStyle>
          <a:p>
            <a:pPr>
              <a:defRPr/>
            </a:pPr>
            <a:fld id="{591D9348-3D25-4CD2-A194-D53B41AB41FA}" type="slidenum">
              <a:rPr lang="en-US" altLang="en-US"/>
              <a:pPr>
                <a:defRPr/>
              </a:pPr>
              <a:t>‹#›</a:t>
            </a:fld>
            <a:endParaRPr lang="en-US" altLang="en-US"/>
          </a:p>
        </p:txBody>
      </p:sp>
    </p:spTree>
    <p:extLst>
      <p:ext uri="{BB962C8B-B14F-4D97-AF65-F5344CB8AC3E}">
        <p14:creationId xmlns:p14="http://schemas.microsoft.com/office/powerpoint/2010/main" val="3774160317"/>
      </p:ext>
    </p:extLst>
  </p:cSld>
  <p:clrMapOvr>
    <a:masterClrMapping/>
  </p:clrMapOvr>
  <p:transition spd="slow">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Caliper 01/Rev 01 (c)Copyright, sentral sistem, Juli 2020</a:t>
            </a:r>
          </a:p>
        </p:txBody>
      </p:sp>
      <p:sp>
        <p:nvSpPr>
          <p:cNvPr id="7" name="Slide Number Placeholder 5"/>
          <p:cNvSpPr>
            <a:spLocks noGrp="1"/>
          </p:cNvSpPr>
          <p:nvPr>
            <p:ph type="sldNum" sz="quarter" idx="12"/>
          </p:nvPr>
        </p:nvSpPr>
        <p:spPr/>
        <p:txBody>
          <a:bodyPr/>
          <a:lstStyle>
            <a:lvl1pPr>
              <a:defRPr/>
            </a:lvl1pPr>
          </a:lstStyle>
          <a:p>
            <a:pPr>
              <a:defRPr/>
            </a:pPr>
            <a:fld id="{F025B00B-ED78-4A6D-ABC4-04B9F653636C}" type="slidenum">
              <a:rPr lang="en-US" altLang="en-US"/>
              <a:pPr>
                <a:defRPr/>
              </a:pPr>
              <a:t>‹#›</a:t>
            </a:fld>
            <a:endParaRPr lang="en-US" altLang="en-US"/>
          </a:p>
        </p:txBody>
      </p:sp>
    </p:spTree>
    <p:extLst>
      <p:ext uri="{BB962C8B-B14F-4D97-AF65-F5344CB8AC3E}">
        <p14:creationId xmlns:p14="http://schemas.microsoft.com/office/powerpoint/2010/main" val="1679995019"/>
      </p:ext>
    </p:extLst>
  </p:cSld>
  <p:clrMapOvr>
    <a:masterClrMapping/>
  </p:clrMapOvr>
  <p:transition spd="slow">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p:cNvSpPr>
            <a:spLocks noGrp="1"/>
          </p:cNvSpPr>
          <p:nvPr>
            <p:ph type="ftr" sz="quarter" idx="3"/>
          </p:nvPr>
        </p:nvSpPr>
        <p:spPr>
          <a:xfrm>
            <a:off x="0" y="6492875"/>
            <a:ext cx="4343400" cy="365125"/>
          </a:xfrm>
          <a:prstGeom prst="rect">
            <a:avLst/>
          </a:prstGeom>
        </p:spPr>
        <p:txBody>
          <a:bodyPr vert="horz" lIns="91440" tIns="45720" rIns="91440" bIns="45720" rtlCol="0" anchor="ctr"/>
          <a:lstStyle>
            <a:lvl1pPr algn="l">
              <a:defRPr sz="900">
                <a:solidFill>
                  <a:schemeClr val="tx1">
                    <a:tint val="75000"/>
                  </a:schemeClr>
                </a:solidFill>
                <a:latin typeface="Arial" charset="0"/>
              </a:defRPr>
            </a:lvl1pPr>
          </a:lstStyle>
          <a:p>
            <a:pPr>
              <a:defRPr/>
            </a:pPr>
            <a:r>
              <a:rPr lang="en-US"/>
              <a:t>Caliper 01/Rev 01 (c)Copyright, sentral sistem, Juli 2020</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5023A3AD-7E7F-475F-86CD-E2AAC877738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Lst>
  <p:transition spd="slow">
    <p:pull dir="d"/>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8.w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1.emf"/><Relationship Id="rId5" Type="http://schemas.openxmlformats.org/officeDocument/2006/relationships/oleObject" Target="../embeddings/oleObject3.bin"/><Relationship Id="rId4" Type="http://schemas.openxmlformats.org/officeDocument/2006/relationships/image" Target="../media/image90.emf"/></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92.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93.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95.wmf"/><Relationship Id="rId5" Type="http://schemas.openxmlformats.org/officeDocument/2006/relationships/oleObject" Target="../embeddings/oleObject7.bin"/><Relationship Id="rId4" Type="http://schemas.openxmlformats.org/officeDocument/2006/relationships/image" Target="../media/image94.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hyperlink" Target="SS%20Calibration.pptx" TargetMode="External"/><Relationship Id="rId3" Type="http://schemas.openxmlformats.org/officeDocument/2006/relationships/image" Target="../media/image98.png"/><Relationship Id="rId7" Type="http://schemas.openxmlformats.org/officeDocument/2006/relationships/hyperlink" Target="why%20kalibrasi%203.pptx"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hyperlink" Target="Uncertainty%20.ppt" TargetMode="External"/><Relationship Id="rId4" Type="http://schemas.openxmlformats.org/officeDocument/2006/relationships/image" Target="../media/image25.png"/><Relationship Id="rId9" Type="http://schemas.openxmlformats.org/officeDocument/2006/relationships/hyperlink" Target="Mgt%20Teknik%20Calibration%20.ppt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sp>
        <p:nvSpPr>
          <p:cNvPr id="19460" name="Rectangle 8"/>
          <p:cNvSpPr>
            <a:spLocks noChangeArrowheads="1"/>
          </p:cNvSpPr>
          <p:nvPr/>
        </p:nvSpPr>
        <p:spPr bwMode="auto">
          <a:xfrm>
            <a:off x="914400" y="2590800"/>
            <a:ext cx="7467600" cy="1154113"/>
          </a:xfrm>
          <a:prstGeom prst="rect">
            <a:avLst/>
          </a:prstGeom>
          <a:noFill/>
          <a:ln w="9525">
            <a:noFill/>
            <a:miter lim="800000"/>
            <a:headEnd/>
            <a:tailEnd/>
          </a:ln>
        </p:spPr>
        <p:txBody>
          <a:bodyPr>
            <a:spAutoFit/>
          </a:bodyPr>
          <a:lstStyle/>
          <a:p>
            <a:pPr algn="ctr" eaLnBrk="1" hangingPunct="1">
              <a:spcBef>
                <a:spcPts val="575"/>
              </a:spcBef>
              <a:defRPr/>
            </a:pPr>
            <a:r>
              <a:rPr lang="en-US" sz="3200" b="1" i="1" dirty="0">
                <a:latin typeface="Trebuchet MS" pitchFamily="34" charset="0"/>
              </a:rPr>
              <a:t>PENGUKURAN &amp; KALIBRASI </a:t>
            </a:r>
            <a:r>
              <a:rPr lang="id-ID" sz="3200" b="1" i="1" dirty="0">
                <a:latin typeface="Trebuchet MS" pitchFamily="34" charset="0"/>
              </a:rPr>
              <a:t>DIMENSI</a:t>
            </a:r>
            <a:endParaRPr lang="en-US" sz="3200" b="1" i="1" dirty="0">
              <a:latin typeface="Trebuchet MS" pitchFamily="34" charset="0"/>
            </a:endParaRPr>
          </a:p>
          <a:p>
            <a:pPr algn="ctr" eaLnBrk="1" hangingPunct="1">
              <a:spcBef>
                <a:spcPts val="575"/>
              </a:spcBef>
              <a:defRPr/>
            </a:pPr>
            <a:r>
              <a:rPr lang="en-US" sz="3200" b="1" i="1" dirty="0">
                <a:latin typeface="Trebuchet MS" pitchFamily="34" charset="0"/>
              </a:rPr>
              <a:t>Caliper (</a:t>
            </a:r>
            <a:r>
              <a:rPr lang="en-US" sz="3200" b="1" i="1" dirty="0" err="1">
                <a:latin typeface="Trebuchet MS" pitchFamily="34" charset="0"/>
              </a:rPr>
              <a:t>Jangka</a:t>
            </a:r>
            <a:r>
              <a:rPr lang="en-US" sz="3200" b="1" i="1" dirty="0">
                <a:latin typeface="Trebuchet MS" pitchFamily="34" charset="0"/>
              </a:rPr>
              <a:t> </a:t>
            </a:r>
            <a:r>
              <a:rPr lang="en-US" sz="3200" b="1" i="1" dirty="0" err="1">
                <a:latin typeface="Trebuchet MS" pitchFamily="34" charset="0"/>
              </a:rPr>
              <a:t>Sorong</a:t>
            </a:r>
            <a:r>
              <a:rPr lang="en-US" sz="3200" b="1" i="1" dirty="0">
                <a:latin typeface="Trebuchet MS" pitchFamily="34" charset="0"/>
              </a:rPr>
              <a:t>)</a:t>
            </a:r>
            <a:endParaRPr lang="id-ID" sz="3200" b="1" i="1" dirty="0">
              <a:latin typeface="Trebuchet MS" pitchFamily="34" charset="0"/>
            </a:endParaRPr>
          </a:p>
        </p:txBody>
      </p:sp>
      <p:sp>
        <p:nvSpPr>
          <p:cNvPr id="24" name="Rectangle 23">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8" name="Rectangle 27">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p:cNvPr>
          <p:cNvSpPr/>
          <p:nvPr/>
        </p:nvSpPr>
        <p:spPr>
          <a:xfrm>
            <a:off x="6391275" y="4314825"/>
            <a:ext cx="7715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Caliper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CCDDC839-E875-401C-B59C-DD2D9D4D6D06}"/>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103AC42B-333A-40C6-89C4-BB36991C59ED}"/>
              </a:ext>
            </a:extLst>
          </p:cNvPr>
          <p:cNvSpPr>
            <a:spLocks noGrp="1"/>
          </p:cNvSpPr>
          <p:nvPr>
            <p:ph type="sldNum" sz="quarter" idx="12"/>
          </p:nvPr>
        </p:nvSpPr>
        <p:spPr/>
        <p:txBody>
          <a:bodyPr/>
          <a:lstStyle/>
          <a:p>
            <a:pPr>
              <a:defRPr/>
            </a:pPr>
            <a:fld id="{D2DB2A2B-0A4B-4B62-BDA5-2B72A4CE149F}" type="slidenum">
              <a:rPr lang="en-US" altLang="en-US" smtClean="0"/>
              <a:pPr>
                <a:defRPr/>
              </a:pPr>
              <a:t>1</a:t>
            </a:fld>
            <a:endParaRPr lang="en-US" altLang="en-US"/>
          </a:p>
        </p:txBody>
      </p:sp>
    </p:spTree>
  </p:cSld>
  <p:clrMapOvr>
    <a:masterClrMapping/>
  </p:clrMapOvr>
  <p:transition spd="slow">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84"/>
          <p:cNvGrpSpPr>
            <a:grpSpLocks/>
          </p:cNvGrpSpPr>
          <p:nvPr/>
        </p:nvGrpSpPr>
        <p:grpSpPr bwMode="auto">
          <a:xfrm>
            <a:off x="533400" y="1676400"/>
            <a:ext cx="7481888" cy="4510088"/>
            <a:chOff x="336" y="1287"/>
            <a:chExt cx="4713" cy="2841"/>
          </a:xfrm>
        </p:grpSpPr>
        <p:sp>
          <p:nvSpPr>
            <p:cNvPr id="26631" name="Rectangle 2"/>
            <p:cNvSpPr>
              <a:spLocks noChangeArrowheads="1"/>
            </p:cNvSpPr>
            <p:nvPr/>
          </p:nvSpPr>
          <p:spPr bwMode="blackWhite">
            <a:xfrm>
              <a:off x="912" y="1296"/>
              <a:ext cx="4128" cy="2352"/>
            </a:xfrm>
            <a:prstGeom prst="rect">
              <a:avLst/>
            </a:prstGeom>
            <a:solidFill>
              <a:schemeClr val="tx2"/>
            </a:solidFill>
            <a:ln w="28575">
              <a:solidFill>
                <a:schemeClr val="tx2"/>
              </a:solidFill>
              <a:miter lim="800000"/>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cxnSp>
          <p:nvCxnSpPr>
            <p:cNvPr id="26632" name="AutoShape 4"/>
            <p:cNvCxnSpPr>
              <a:cxnSpLocks noChangeShapeType="1"/>
              <a:stCxn id="26631" idx="0"/>
              <a:endCxn id="26631" idx="2"/>
            </p:cNvCxnSpPr>
            <p:nvPr/>
          </p:nvCxnSpPr>
          <p:spPr bwMode="blackWhite">
            <a:xfrm>
              <a:off x="2976" y="1287"/>
              <a:ext cx="0" cy="237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cxnSp>
          <p:nvCxnSpPr>
            <p:cNvPr id="26633" name="AutoShape 5"/>
            <p:cNvCxnSpPr>
              <a:cxnSpLocks noChangeShapeType="1"/>
              <a:stCxn id="26631" idx="1"/>
              <a:endCxn id="26631" idx="3"/>
            </p:cNvCxnSpPr>
            <p:nvPr/>
          </p:nvCxnSpPr>
          <p:spPr bwMode="blackWhite">
            <a:xfrm>
              <a:off x="903" y="2472"/>
              <a:ext cx="4146" cy="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6634" name="AutoShape 6"/>
            <p:cNvSpPr>
              <a:spLocks noChangeArrowheads="1"/>
            </p:cNvSpPr>
            <p:nvPr/>
          </p:nvSpPr>
          <p:spPr bwMode="blackWhite">
            <a:xfrm rot="5400000">
              <a:off x="2976" y="2928"/>
              <a:ext cx="432" cy="1968"/>
            </a:xfrm>
            <a:prstGeom prst="upArrow">
              <a:avLst>
                <a:gd name="adj1" fmla="val 50000"/>
                <a:gd name="adj2" fmla="val 113889"/>
              </a:avLst>
            </a:prstGeom>
            <a:solidFill>
              <a:srgbClr val="66FFFF"/>
            </a:solidFill>
            <a:ln w="9525">
              <a:solidFill>
                <a:schemeClr val="bg1"/>
              </a:solidFill>
              <a:miter lim="800000"/>
              <a:headEnd/>
              <a:tailEnd/>
            </a:ln>
          </p:spPr>
          <p:txBody>
            <a:bodyPr rot="10800000" vert="eaVert"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solidFill>
                    <a:schemeClr val="accent2"/>
                  </a:solidFill>
                  <a:latin typeface="Times New Roman" panose="02020603050405020304" pitchFamily="18" charset="0"/>
                </a:rPr>
                <a:t>Accuracy</a:t>
              </a:r>
            </a:p>
          </p:txBody>
        </p:sp>
        <p:sp>
          <p:nvSpPr>
            <p:cNvPr id="26635" name="AutoShape 7"/>
            <p:cNvSpPr>
              <a:spLocks noChangeArrowheads="1"/>
            </p:cNvSpPr>
            <p:nvPr/>
          </p:nvSpPr>
          <p:spPr bwMode="blackWhite">
            <a:xfrm>
              <a:off x="336" y="1344"/>
              <a:ext cx="432" cy="1968"/>
            </a:xfrm>
            <a:prstGeom prst="upArrow">
              <a:avLst>
                <a:gd name="adj1" fmla="val 50000"/>
                <a:gd name="adj2" fmla="val 113889"/>
              </a:avLst>
            </a:prstGeom>
            <a:solidFill>
              <a:srgbClr val="66FFFF"/>
            </a:solidFill>
            <a:ln w="9525">
              <a:solidFill>
                <a:schemeClr val="bg1"/>
              </a:solidFill>
              <a:miter lim="800000"/>
              <a:headEnd/>
              <a:tailEnd/>
            </a:ln>
          </p:spPr>
          <p:txBody>
            <a:bodyPr rot="10800000" vert="eaVert"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solidFill>
                    <a:schemeClr val="accent2"/>
                  </a:solidFill>
                  <a:latin typeface="Times New Roman" panose="02020603050405020304" pitchFamily="18" charset="0"/>
                </a:rPr>
                <a:t>Precision </a:t>
              </a:r>
            </a:p>
          </p:txBody>
        </p:sp>
        <p:grpSp>
          <p:nvGrpSpPr>
            <p:cNvPr id="26636" name="Group 8"/>
            <p:cNvGrpSpPr>
              <a:grpSpLocks/>
            </p:cNvGrpSpPr>
            <p:nvPr/>
          </p:nvGrpSpPr>
          <p:grpSpPr bwMode="auto">
            <a:xfrm>
              <a:off x="1608" y="1512"/>
              <a:ext cx="759" cy="759"/>
              <a:chOff x="1785" y="1065"/>
              <a:chExt cx="2190" cy="2190"/>
            </a:xfrm>
          </p:grpSpPr>
          <p:grpSp>
            <p:nvGrpSpPr>
              <p:cNvPr id="26704" name="Group 9"/>
              <p:cNvGrpSpPr>
                <a:grpSpLocks/>
              </p:cNvGrpSpPr>
              <p:nvPr/>
            </p:nvGrpSpPr>
            <p:grpSpPr bwMode="auto">
              <a:xfrm>
                <a:off x="1785" y="1065"/>
                <a:ext cx="2190" cy="2190"/>
                <a:chOff x="1785" y="1065"/>
                <a:chExt cx="2190" cy="2190"/>
              </a:xfrm>
            </p:grpSpPr>
            <p:grpSp>
              <p:nvGrpSpPr>
                <p:cNvPr id="26706" name="Group 10"/>
                <p:cNvGrpSpPr>
                  <a:grpSpLocks/>
                </p:cNvGrpSpPr>
                <p:nvPr/>
              </p:nvGrpSpPr>
              <p:grpSpPr bwMode="auto">
                <a:xfrm>
                  <a:off x="1785" y="1065"/>
                  <a:ext cx="2190" cy="2190"/>
                  <a:chOff x="1785" y="1065"/>
                  <a:chExt cx="2190" cy="2190"/>
                </a:xfrm>
              </p:grpSpPr>
              <p:grpSp>
                <p:nvGrpSpPr>
                  <p:cNvPr id="26708" name="Group 11"/>
                  <p:cNvGrpSpPr>
                    <a:grpSpLocks/>
                  </p:cNvGrpSpPr>
                  <p:nvPr/>
                </p:nvGrpSpPr>
                <p:grpSpPr bwMode="auto">
                  <a:xfrm>
                    <a:off x="1785" y="1065"/>
                    <a:ext cx="2190" cy="2190"/>
                    <a:chOff x="1785" y="1065"/>
                    <a:chExt cx="2190" cy="2190"/>
                  </a:xfrm>
                </p:grpSpPr>
                <p:sp>
                  <p:nvSpPr>
                    <p:cNvPr id="26710" name="Oval 12"/>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711" name="Oval 13"/>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709" name="Oval 14"/>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707" name="Oval 15"/>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705" name="Oval 16"/>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grpSp>
          <p:nvGrpSpPr>
            <p:cNvPr id="26637" name="Group 17"/>
            <p:cNvGrpSpPr>
              <a:grpSpLocks/>
            </p:cNvGrpSpPr>
            <p:nvPr/>
          </p:nvGrpSpPr>
          <p:grpSpPr bwMode="auto">
            <a:xfrm>
              <a:off x="1608" y="2688"/>
              <a:ext cx="759" cy="759"/>
              <a:chOff x="1785" y="1065"/>
              <a:chExt cx="2190" cy="2190"/>
            </a:xfrm>
          </p:grpSpPr>
          <p:grpSp>
            <p:nvGrpSpPr>
              <p:cNvPr id="26696" name="Group 18"/>
              <p:cNvGrpSpPr>
                <a:grpSpLocks/>
              </p:cNvGrpSpPr>
              <p:nvPr/>
            </p:nvGrpSpPr>
            <p:grpSpPr bwMode="auto">
              <a:xfrm>
                <a:off x="1785" y="1065"/>
                <a:ext cx="2190" cy="2190"/>
                <a:chOff x="1785" y="1065"/>
                <a:chExt cx="2190" cy="2190"/>
              </a:xfrm>
            </p:grpSpPr>
            <p:grpSp>
              <p:nvGrpSpPr>
                <p:cNvPr id="26698" name="Group 19"/>
                <p:cNvGrpSpPr>
                  <a:grpSpLocks/>
                </p:cNvGrpSpPr>
                <p:nvPr/>
              </p:nvGrpSpPr>
              <p:grpSpPr bwMode="auto">
                <a:xfrm>
                  <a:off x="1785" y="1065"/>
                  <a:ext cx="2190" cy="2190"/>
                  <a:chOff x="1785" y="1065"/>
                  <a:chExt cx="2190" cy="2190"/>
                </a:xfrm>
              </p:grpSpPr>
              <p:grpSp>
                <p:nvGrpSpPr>
                  <p:cNvPr id="26700" name="Group 20"/>
                  <p:cNvGrpSpPr>
                    <a:grpSpLocks/>
                  </p:cNvGrpSpPr>
                  <p:nvPr/>
                </p:nvGrpSpPr>
                <p:grpSpPr bwMode="auto">
                  <a:xfrm>
                    <a:off x="1785" y="1065"/>
                    <a:ext cx="2190" cy="2190"/>
                    <a:chOff x="1785" y="1065"/>
                    <a:chExt cx="2190" cy="2190"/>
                  </a:xfrm>
                </p:grpSpPr>
                <p:sp>
                  <p:nvSpPr>
                    <p:cNvPr id="26702" name="Oval 21"/>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703" name="Oval 22"/>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701" name="Oval 23"/>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99" name="Oval 24"/>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97" name="Oval 25"/>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grpSp>
          <p:nvGrpSpPr>
            <p:cNvPr id="26638" name="Group 26"/>
            <p:cNvGrpSpPr>
              <a:grpSpLocks/>
            </p:cNvGrpSpPr>
            <p:nvPr/>
          </p:nvGrpSpPr>
          <p:grpSpPr bwMode="auto">
            <a:xfrm>
              <a:off x="3720" y="2688"/>
              <a:ext cx="759" cy="759"/>
              <a:chOff x="1785" y="1065"/>
              <a:chExt cx="2190" cy="2190"/>
            </a:xfrm>
          </p:grpSpPr>
          <p:grpSp>
            <p:nvGrpSpPr>
              <p:cNvPr id="26688" name="Group 27"/>
              <p:cNvGrpSpPr>
                <a:grpSpLocks/>
              </p:cNvGrpSpPr>
              <p:nvPr/>
            </p:nvGrpSpPr>
            <p:grpSpPr bwMode="auto">
              <a:xfrm>
                <a:off x="1785" y="1065"/>
                <a:ext cx="2190" cy="2190"/>
                <a:chOff x="1785" y="1065"/>
                <a:chExt cx="2190" cy="2190"/>
              </a:xfrm>
            </p:grpSpPr>
            <p:grpSp>
              <p:nvGrpSpPr>
                <p:cNvPr id="26690" name="Group 28"/>
                <p:cNvGrpSpPr>
                  <a:grpSpLocks/>
                </p:cNvGrpSpPr>
                <p:nvPr/>
              </p:nvGrpSpPr>
              <p:grpSpPr bwMode="auto">
                <a:xfrm>
                  <a:off x="1785" y="1065"/>
                  <a:ext cx="2190" cy="2190"/>
                  <a:chOff x="1785" y="1065"/>
                  <a:chExt cx="2190" cy="2190"/>
                </a:xfrm>
              </p:grpSpPr>
              <p:grpSp>
                <p:nvGrpSpPr>
                  <p:cNvPr id="26692" name="Group 29"/>
                  <p:cNvGrpSpPr>
                    <a:grpSpLocks/>
                  </p:cNvGrpSpPr>
                  <p:nvPr/>
                </p:nvGrpSpPr>
                <p:grpSpPr bwMode="auto">
                  <a:xfrm>
                    <a:off x="1785" y="1065"/>
                    <a:ext cx="2190" cy="2190"/>
                    <a:chOff x="1785" y="1065"/>
                    <a:chExt cx="2190" cy="2190"/>
                  </a:xfrm>
                </p:grpSpPr>
                <p:sp>
                  <p:nvSpPr>
                    <p:cNvPr id="26694" name="Oval 30"/>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95" name="Oval 31"/>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93" name="Oval 32"/>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91" name="Oval 33"/>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89" name="Oval 34"/>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grpSp>
          <p:nvGrpSpPr>
            <p:cNvPr id="26639" name="Group 35"/>
            <p:cNvGrpSpPr>
              <a:grpSpLocks/>
            </p:cNvGrpSpPr>
            <p:nvPr/>
          </p:nvGrpSpPr>
          <p:grpSpPr bwMode="auto">
            <a:xfrm>
              <a:off x="3720" y="1512"/>
              <a:ext cx="759" cy="759"/>
              <a:chOff x="1785" y="1065"/>
              <a:chExt cx="2190" cy="2190"/>
            </a:xfrm>
          </p:grpSpPr>
          <p:grpSp>
            <p:nvGrpSpPr>
              <p:cNvPr id="26680" name="Group 36"/>
              <p:cNvGrpSpPr>
                <a:grpSpLocks/>
              </p:cNvGrpSpPr>
              <p:nvPr/>
            </p:nvGrpSpPr>
            <p:grpSpPr bwMode="auto">
              <a:xfrm>
                <a:off x="1785" y="1065"/>
                <a:ext cx="2190" cy="2190"/>
                <a:chOff x="1785" y="1065"/>
                <a:chExt cx="2190" cy="2190"/>
              </a:xfrm>
            </p:grpSpPr>
            <p:grpSp>
              <p:nvGrpSpPr>
                <p:cNvPr id="26682" name="Group 37"/>
                <p:cNvGrpSpPr>
                  <a:grpSpLocks/>
                </p:cNvGrpSpPr>
                <p:nvPr/>
              </p:nvGrpSpPr>
              <p:grpSpPr bwMode="auto">
                <a:xfrm>
                  <a:off x="1785" y="1065"/>
                  <a:ext cx="2190" cy="2190"/>
                  <a:chOff x="1785" y="1065"/>
                  <a:chExt cx="2190" cy="2190"/>
                </a:xfrm>
              </p:grpSpPr>
              <p:grpSp>
                <p:nvGrpSpPr>
                  <p:cNvPr id="26684" name="Group 38"/>
                  <p:cNvGrpSpPr>
                    <a:grpSpLocks/>
                  </p:cNvGrpSpPr>
                  <p:nvPr/>
                </p:nvGrpSpPr>
                <p:grpSpPr bwMode="auto">
                  <a:xfrm>
                    <a:off x="1785" y="1065"/>
                    <a:ext cx="2190" cy="2190"/>
                    <a:chOff x="1785" y="1065"/>
                    <a:chExt cx="2190" cy="2190"/>
                  </a:xfrm>
                </p:grpSpPr>
                <p:sp>
                  <p:nvSpPr>
                    <p:cNvPr id="26686" name="Oval 39"/>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87" name="Oval 40"/>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85" name="Oval 41"/>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83" name="Oval 42"/>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81" name="Oval 43"/>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40" name="Oval 44"/>
            <p:cNvSpPr>
              <a:spLocks noChangeArrowheads="1"/>
            </p:cNvSpPr>
            <p:nvPr/>
          </p:nvSpPr>
          <p:spPr bwMode="blackWhite">
            <a:xfrm>
              <a:off x="1224" y="221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1" name="Oval 45"/>
            <p:cNvSpPr>
              <a:spLocks noChangeArrowheads="1"/>
            </p:cNvSpPr>
            <p:nvPr/>
          </p:nvSpPr>
          <p:spPr bwMode="blackWhite">
            <a:xfrm>
              <a:off x="1284" y="224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2" name="Oval 46"/>
            <p:cNvSpPr>
              <a:spLocks noChangeArrowheads="1"/>
            </p:cNvSpPr>
            <p:nvPr/>
          </p:nvSpPr>
          <p:spPr bwMode="blackWhite">
            <a:xfrm>
              <a:off x="1329" y="234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3" name="Oval 47"/>
            <p:cNvSpPr>
              <a:spLocks noChangeArrowheads="1"/>
            </p:cNvSpPr>
            <p:nvPr/>
          </p:nvSpPr>
          <p:spPr bwMode="blackWhite">
            <a:xfrm>
              <a:off x="1224" y="233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4" name="Oval 48"/>
            <p:cNvSpPr>
              <a:spLocks noChangeArrowheads="1"/>
            </p:cNvSpPr>
            <p:nvPr/>
          </p:nvSpPr>
          <p:spPr bwMode="blackWhite">
            <a:xfrm>
              <a:off x="1371" y="228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5" name="Oval 49"/>
            <p:cNvSpPr>
              <a:spLocks noChangeArrowheads="1"/>
            </p:cNvSpPr>
            <p:nvPr/>
          </p:nvSpPr>
          <p:spPr bwMode="blackWhite">
            <a:xfrm>
              <a:off x="1296" y="230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6" name="Oval 50"/>
            <p:cNvSpPr>
              <a:spLocks noChangeArrowheads="1"/>
            </p:cNvSpPr>
            <p:nvPr/>
          </p:nvSpPr>
          <p:spPr bwMode="blackWhite">
            <a:xfrm>
              <a:off x="1332" y="2238"/>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7" name="Oval 51"/>
            <p:cNvSpPr>
              <a:spLocks noChangeArrowheads="1"/>
            </p:cNvSpPr>
            <p:nvPr/>
          </p:nvSpPr>
          <p:spPr bwMode="blackWhite">
            <a:xfrm>
              <a:off x="1248" y="224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8" name="Oval 52"/>
            <p:cNvSpPr>
              <a:spLocks noChangeArrowheads="1"/>
            </p:cNvSpPr>
            <p:nvPr/>
          </p:nvSpPr>
          <p:spPr bwMode="blackWhite">
            <a:xfrm>
              <a:off x="1269" y="218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9" name="Oval 53"/>
            <p:cNvSpPr>
              <a:spLocks noChangeArrowheads="1"/>
            </p:cNvSpPr>
            <p:nvPr/>
          </p:nvSpPr>
          <p:spPr bwMode="blackWhite">
            <a:xfrm>
              <a:off x="1194" y="230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0" name="Oval 54"/>
            <p:cNvSpPr>
              <a:spLocks noChangeArrowheads="1"/>
            </p:cNvSpPr>
            <p:nvPr/>
          </p:nvSpPr>
          <p:spPr bwMode="blackWhite">
            <a:xfrm>
              <a:off x="4017" y="180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1" name="Oval 55"/>
            <p:cNvSpPr>
              <a:spLocks noChangeArrowheads="1"/>
            </p:cNvSpPr>
            <p:nvPr/>
          </p:nvSpPr>
          <p:spPr bwMode="blackWhite">
            <a:xfrm>
              <a:off x="4077" y="184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2" name="Oval 56"/>
            <p:cNvSpPr>
              <a:spLocks noChangeArrowheads="1"/>
            </p:cNvSpPr>
            <p:nvPr/>
          </p:nvSpPr>
          <p:spPr bwMode="blackWhite">
            <a:xfrm>
              <a:off x="4122" y="194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3" name="Oval 57"/>
            <p:cNvSpPr>
              <a:spLocks noChangeArrowheads="1"/>
            </p:cNvSpPr>
            <p:nvPr/>
          </p:nvSpPr>
          <p:spPr bwMode="blackWhite">
            <a:xfrm>
              <a:off x="4017" y="192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4" name="Oval 58"/>
            <p:cNvSpPr>
              <a:spLocks noChangeArrowheads="1"/>
            </p:cNvSpPr>
            <p:nvPr/>
          </p:nvSpPr>
          <p:spPr bwMode="blackWhite">
            <a:xfrm>
              <a:off x="4164" y="188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5" name="Oval 59"/>
            <p:cNvSpPr>
              <a:spLocks noChangeArrowheads="1"/>
            </p:cNvSpPr>
            <p:nvPr/>
          </p:nvSpPr>
          <p:spPr bwMode="blackWhite">
            <a:xfrm>
              <a:off x="4089" y="190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6" name="Oval 60"/>
            <p:cNvSpPr>
              <a:spLocks noChangeArrowheads="1"/>
            </p:cNvSpPr>
            <p:nvPr/>
          </p:nvSpPr>
          <p:spPr bwMode="blackWhite">
            <a:xfrm>
              <a:off x="4125" y="1836"/>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7" name="Oval 61"/>
            <p:cNvSpPr>
              <a:spLocks noChangeArrowheads="1"/>
            </p:cNvSpPr>
            <p:nvPr/>
          </p:nvSpPr>
          <p:spPr bwMode="blackWhite">
            <a:xfrm>
              <a:off x="4041" y="184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8" name="Oval 62"/>
            <p:cNvSpPr>
              <a:spLocks noChangeArrowheads="1"/>
            </p:cNvSpPr>
            <p:nvPr/>
          </p:nvSpPr>
          <p:spPr bwMode="blackWhite">
            <a:xfrm>
              <a:off x="4062" y="177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9" name="Oval 63"/>
            <p:cNvSpPr>
              <a:spLocks noChangeArrowheads="1"/>
            </p:cNvSpPr>
            <p:nvPr/>
          </p:nvSpPr>
          <p:spPr bwMode="blackWhite">
            <a:xfrm>
              <a:off x="3987" y="189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0" name="Oval 64"/>
            <p:cNvSpPr>
              <a:spLocks noChangeArrowheads="1"/>
            </p:cNvSpPr>
            <p:nvPr/>
          </p:nvSpPr>
          <p:spPr bwMode="blackWhite">
            <a:xfrm>
              <a:off x="1296" y="260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1" name="Oval 65"/>
            <p:cNvSpPr>
              <a:spLocks noChangeArrowheads="1"/>
            </p:cNvSpPr>
            <p:nvPr/>
          </p:nvSpPr>
          <p:spPr bwMode="blackWhite">
            <a:xfrm>
              <a:off x="1158" y="2904"/>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2" name="Oval 66"/>
            <p:cNvSpPr>
              <a:spLocks noChangeArrowheads="1"/>
            </p:cNvSpPr>
            <p:nvPr/>
          </p:nvSpPr>
          <p:spPr bwMode="blackWhite">
            <a:xfrm>
              <a:off x="1026" y="278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3" name="Oval 67"/>
            <p:cNvSpPr>
              <a:spLocks noChangeArrowheads="1"/>
            </p:cNvSpPr>
            <p:nvPr/>
          </p:nvSpPr>
          <p:spPr bwMode="blackWhite">
            <a:xfrm>
              <a:off x="1215" y="2763"/>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4" name="Oval 68"/>
            <p:cNvSpPr>
              <a:spLocks noChangeArrowheads="1"/>
            </p:cNvSpPr>
            <p:nvPr/>
          </p:nvSpPr>
          <p:spPr bwMode="blackWhite">
            <a:xfrm>
              <a:off x="1374" y="274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5" name="Oval 69"/>
            <p:cNvSpPr>
              <a:spLocks noChangeArrowheads="1"/>
            </p:cNvSpPr>
            <p:nvPr/>
          </p:nvSpPr>
          <p:spPr bwMode="blackWhite">
            <a:xfrm>
              <a:off x="1350" y="289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6" name="Oval 70"/>
            <p:cNvSpPr>
              <a:spLocks noChangeArrowheads="1"/>
            </p:cNvSpPr>
            <p:nvPr/>
          </p:nvSpPr>
          <p:spPr bwMode="blackWhite">
            <a:xfrm>
              <a:off x="1227" y="2838"/>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7" name="Oval 71"/>
            <p:cNvSpPr>
              <a:spLocks noChangeArrowheads="1"/>
            </p:cNvSpPr>
            <p:nvPr/>
          </p:nvSpPr>
          <p:spPr bwMode="blackWhite">
            <a:xfrm>
              <a:off x="1194" y="267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8" name="Oval 72"/>
            <p:cNvSpPr>
              <a:spLocks noChangeArrowheads="1"/>
            </p:cNvSpPr>
            <p:nvPr/>
          </p:nvSpPr>
          <p:spPr bwMode="blackWhite">
            <a:xfrm>
              <a:off x="1086" y="259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9" name="Oval 73"/>
            <p:cNvSpPr>
              <a:spLocks noChangeArrowheads="1"/>
            </p:cNvSpPr>
            <p:nvPr/>
          </p:nvSpPr>
          <p:spPr bwMode="blackWhite">
            <a:xfrm>
              <a:off x="1113" y="281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0" name="Oval 74"/>
            <p:cNvSpPr>
              <a:spLocks noChangeArrowheads="1"/>
            </p:cNvSpPr>
            <p:nvPr/>
          </p:nvSpPr>
          <p:spPr bwMode="blackWhite">
            <a:xfrm>
              <a:off x="4164" y="2883"/>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1" name="Oval 75"/>
            <p:cNvSpPr>
              <a:spLocks noChangeArrowheads="1"/>
            </p:cNvSpPr>
            <p:nvPr/>
          </p:nvSpPr>
          <p:spPr bwMode="blackWhite">
            <a:xfrm>
              <a:off x="4026" y="3180"/>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2" name="Oval 76"/>
            <p:cNvSpPr>
              <a:spLocks noChangeArrowheads="1"/>
            </p:cNvSpPr>
            <p:nvPr/>
          </p:nvSpPr>
          <p:spPr bwMode="blackWhite">
            <a:xfrm>
              <a:off x="3894" y="305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3" name="Oval 77"/>
            <p:cNvSpPr>
              <a:spLocks noChangeArrowheads="1"/>
            </p:cNvSpPr>
            <p:nvPr/>
          </p:nvSpPr>
          <p:spPr bwMode="blackWhite">
            <a:xfrm>
              <a:off x="4083" y="303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4" name="Oval 78"/>
            <p:cNvSpPr>
              <a:spLocks noChangeArrowheads="1"/>
            </p:cNvSpPr>
            <p:nvPr/>
          </p:nvSpPr>
          <p:spPr bwMode="blackWhite">
            <a:xfrm>
              <a:off x="4242" y="302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5" name="Oval 79"/>
            <p:cNvSpPr>
              <a:spLocks noChangeArrowheads="1"/>
            </p:cNvSpPr>
            <p:nvPr/>
          </p:nvSpPr>
          <p:spPr bwMode="blackWhite">
            <a:xfrm>
              <a:off x="4218" y="317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6" name="Oval 80"/>
            <p:cNvSpPr>
              <a:spLocks noChangeArrowheads="1"/>
            </p:cNvSpPr>
            <p:nvPr/>
          </p:nvSpPr>
          <p:spPr bwMode="blackWhite">
            <a:xfrm>
              <a:off x="4095" y="3114"/>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7" name="Oval 81"/>
            <p:cNvSpPr>
              <a:spLocks noChangeArrowheads="1"/>
            </p:cNvSpPr>
            <p:nvPr/>
          </p:nvSpPr>
          <p:spPr bwMode="blackWhite">
            <a:xfrm>
              <a:off x="4062" y="295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8" name="Oval 82"/>
            <p:cNvSpPr>
              <a:spLocks noChangeArrowheads="1"/>
            </p:cNvSpPr>
            <p:nvPr/>
          </p:nvSpPr>
          <p:spPr bwMode="blackWhite">
            <a:xfrm>
              <a:off x="3954" y="287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9" name="Oval 83"/>
            <p:cNvSpPr>
              <a:spLocks noChangeArrowheads="1"/>
            </p:cNvSpPr>
            <p:nvPr/>
          </p:nvSpPr>
          <p:spPr bwMode="blackWhite">
            <a:xfrm>
              <a:off x="3981" y="308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85" name="Rectangle 84"/>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6" name="Rectangle 85"/>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Rectangle 2"/>
          <p:cNvSpPr txBox="1">
            <a:spLocks noChangeArrowheads="1"/>
          </p:cNvSpPr>
          <p:nvPr/>
        </p:nvSpPr>
        <p:spPr>
          <a:xfrm>
            <a:off x="457200" y="277813"/>
            <a:ext cx="7086600" cy="1139825"/>
          </a:xfrm>
          <a:prstGeom prst="rect">
            <a:avLst/>
          </a:prstGeom>
        </p:spPr>
        <p:txBody>
          <a:bodyPr anchor="ctr">
            <a:normAutofit/>
          </a:bodyPr>
          <a:lstStyle/>
          <a:p>
            <a:pPr algn="r" eaLnBrk="1" fontAlgn="auto" hangingPunct="1">
              <a:spcAft>
                <a:spcPts val="0"/>
              </a:spcAft>
              <a:defRPr/>
            </a:pPr>
            <a:r>
              <a:rPr lang="en-US" sz="3600" b="1" i="1" dirty="0" err="1">
                <a:latin typeface="Trebuchet MS" pitchFamily="34" charset="0"/>
                <a:ea typeface="+mj-ea"/>
                <a:cs typeface="+mj-cs"/>
              </a:rPr>
              <a:t>Akurasi</a:t>
            </a:r>
            <a:r>
              <a:rPr lang="en-US" sz="3600" b="1" i="1" dirty="0">
                <a:latin typeface="Trebuchet MS" pitchFamily="34" charset="0"/>
                <a:ea typeface="+mj-ea"/>
                <a:cs typeface="+mj-cs"/>
              </a:rPr>
              <a:t> </a:t>
            </a:r>
            <a:r>
              <a:rPr lang="en-US" sz="3600" b="1" i="1" dirty="0" err="1">
                <a:latin typeface="Trebuchet MS" pitchFamily="34" charset="0"/>
                <a:ea typeface="+mj-ea"/>
                <a:cs typeface="+mj-cs"/>
              </a:rPr>
              <a:t>vs</a:t>
            </a:r>
            <a:r>
              <a:rPr lang="en-US" sz="3600" b="1" i="1" dirty="0">
                <a:latin typeface="Trebuchet MS" pitchFamily="34" charset="0"/>
                <a:ea typeface="+mj-ea"/>
                <a:cs typeface="+mj-cs"/>
              </a:rPr>
              <a:t> </a:t>
            </a:r>
            <a:r>
              <a:rPr lang="en-US" sz="3600" b="1" i="1" dirty="0" err="1">
                <a:latin typeface="Trebuchet MS" pitchFamily="34" charset="0"/>
                <a:ea typeface="+mj-ea"/>
                <a:cs typeface="+mj-cs"/>
              </a:rPr>
              <a:t>Presisi</a:t>
            </a:r>
            <a:endParaRPr lang="en-US" sz="3600" b="1" i="1" dirty="0">
              <a:latin typeface="Trebuchet MS" pitchFamily="34" charset="0"/>
              <a:ea typeface="+mj-ea"/>
              <a:cs typeface="+mj-cs"/>
            </a:endParaRPr>
          </a:p>
        </p:txBody>
      </p:sp>
      <p:pic>
        <p:nvPicPr>
          <p:cNvPr id="26630"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7E3FFD7-AB00-4C78-9D7A-588B50E7956D}"/>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D4EA12B5-3900-4790-BE6E-7AF4E5ABB7FE}"/>
              </a:ext>
            </a:extLst>
          </p:cNvPr>
          <p:cNvSpPr>
            <a:spLocks noGrp="1"/>
          </p:cNvSpPr>
          <p:nvPr>
            <p:ph type="sldNum" sz="quarter" idx="12"/>
          </p:nvPr>
        </p:nvSpPr>
        <p:spPr/>
        <p:txBody>
          <a:bodyPr/>
          <a:lstStyle/>
          <a:p>
            <a:pPr>
              <a:defRPr/>
            </a:pPr>
            <a:fld id="{980FD73A-2D39-413E-A8E8-4292C7B7D742}" type="slidenum">
              <a:rPr lang="en-US" altLang="en-US" smtClean="0"/>
              <a:pPr>
                <a:defRPr/>
              </a:pPr>
              <a:t>10</a:t>
            </a:fld>
            <a:endParaRPr lang="en-US" altLang="en-US"/>
          </a:p>
        </p:txBody>
      </p:sp>
    </p:spTree>
  </p:cSld>
  <p:clrMapOvr>
    <a:masterClrMapping/>
  </p:clrMapOvr>
  <p:transition spd="slow">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Volt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 y="1828800"/>
            <a:ext cx="5410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5768975" y="4922838"/>
            <a:ext cx="3182938" cy="1477962"/>
          </a:xfrm>
          <a:prstGeom prst="rect">
            <a:avLst/>
          </a:prstGeom>
          <a:noFill/>
          <a:ln w="9525">
            <a:noFill/>
            <a:miter lim="800000"/>
            <a:headEnd/>
            <a:tailEnd/>
          </a:ln>
          <a:effectLst/>
        </p:spPr>
        <p:txBody>
          <a:bodyPr>
            <a:spAutoFit/>
          </a:bodyPr>
          <a:lstStyle/>
          <a:p>
            <a:pPr>
              <a:defRPr/>
            </a:pPr>
            <a:r>
              <a:rPr lang="en-US" b="1" i="1" dirty="0" err="1">
                <a:solidFill>
                  <a:srgbClr val="000000"/>
                </a:solidFill>
                <a:effectLst>
                  <a:outerShdw blurRad="38100" dist="38100" dir="2700000" algn="tl">
                    <a:srgbClr val="FFFFFF"/>
                  </a:outerShdw>
                </a:effectLst>
                <a:latin typeface="Arial" charset="0"/>
              </a:rPr>
              <a:t>Contoh</a:t>
            </a:r>
            <a:r>
              <a:rPr lang="en-US" b="1" i="1" dirty="0">
                <a:solidFill>
                  <a:srgbClr val="000000"/>
                </a:solidFill>
                <a:effectLst>
                  <a:outerShdw blurRad="38100" dist="38100" dir="2700000" algn="tl">
                    <a:srgbClr val="FFFFFF"/>
                  </a:outerShdw>
                </a:effectLst>
                <a:latin typeface="Arial" charset="0"/>
              </a:rPr>
              <a:t> : </a:t>
            </a:r>
            <a:endParaRPr lang="id-ID" b="1" i="1" dirty="0">
              <a:solidFill>
                <a:srgbClr val="000000"/>
              </a:solidFill>
              <a:effectLst>
                <a:outerShdw blurRad="38100" dist="38100" dir="2700000" algn="tl">
                  <a:srgbClr val="FFFFFF"/>
                </a:outerShdw>
              </a:effectLst>
              <a:latin typeface="Arial" charset="0"/>
            </a:endParaRPr>
          </a:p>
          <a:p>
            <a:pPr>
              <a:defRPr/>
            </a:pPr>
            <a:r>
              <a:rPr lang="en-US" b="1" i="1" dirty="0" err="1">
                <a:solidFill>
                  <a:srgbClr val="000000"/>
                </a:solidFill>
                <a:effectLst>
                  <a:outerShdw blurRad="38100" dist="38100" dir="2700000" algn="tl">
                    <a:srgbClr val="FFFFFF"/>
                  </a:outerShdw>
                </a:effectLst>
                <a:latin typeface="Arial" charset="0"/>
              </a:rPr>
              <a:t>Spesifikasi</a:t>
            </a:r>
            <a:r>
              <a:rPr lang="en-US" b="1" i="1" dirty="0">
                <a:solidFill>
                  <a:srgbClr val="000000"/>
                </a:solidFill>
                <a:effectLst>
                  <a:outerShdw blurRad="38100" dist="38100" dir="2700000" algn="tl">
                    <a:srgbClr val="FFFFFF"/>
                  </a:outerShdw>
                </a:effectLst>
                <a:latin typeface="Arial" charset="0"/>
              </a:rPr>
              <a:t> Voltmeter</a:t>
            </a:r>
          </a:p>
          <a:p>
            <a:pPr>
              <a:buFontTx/>
              <a:buChar char="•"/>
              <a:defRPr/>
            </a:pPr>
            <a:r>
              <a:rPr lang="en-US" b="1" i="1" dirty="0">
                <a:solidFill>
                  <a:srgbClr val="000000"/>
                </a:solidFill>
                <a:effectLst>
                  <a:outerShdw blurRad="38100" dist="38100" dir="2700000" algn="tl">
                    <a:srgbClr val="FFFFFF"/>
                  </a:outerShdw>
                </a:effectLst>
                <a:latin typeface="Arial" charset="0"/>
              </a:rPr>
              <a:t>  Range : 0 – 500 Volt</a:t>
            </a:r>
          </a:p>
          <a:p>
            <a:pPr>
              <a:buFontTx/>
              <a:buChar char="•"/>
              <a:defRPr/>
            </a:pPr>
            <a:r>
              <a:rPr lang="en-US" b="1" i="1" dirty="0">
                <a:solidFill>
                  <a:srgbClr val="000000"/>
                </a:solidFill>
                <a:effectLst>
                  <a:outerShdw blurRad="38100" dist="38100" dir="2700000" algn="tl">
                    <a:srgbClr val="FFFFFF"/>
                  </a:outerShdw>
                </a:effectLst>
                <a:latin typeface="Arial" charset="0"/>
              </a:rPr>
              <a:t>  </a:t>
            </a:r>
            <a:r>
              <a:rPr lang="en-US" b="1" i="1" dirty="0" err="1">
                <a:solidFill>
                  <a:srgbClr val="000000"/>
                </a:solidFill>
                <a:effectLst>
                  <a:outerShdw blurRad="38100" dist="38100" dir="2700000" algn="tl">
                    <a:srgbClr val="FFFFFF"/>
                  </a:outerShdw>
                </a:effectLst>
                <a:latin typeface="Arial" charset="0"/>
              </a:rPr>
              <a:t>Resolusi</a:t>
            </a:r>
            <a:r>
              <a:rPr lang="en-US" b="1" i="1" dirty="0">
                <a:solidFill>
                  <a:srgbClr val="000000"/>
                </a:solidFill>
                <a:effectLst>
                  <a:outerShdw blurRad="38100" dist="38100" dir="2700000" algn="tl">
                    <a:srgbClr val="FFFFFF"/>
                  </a:outerShdw>
                </a:effectLst>
                <a:latin typeface="Arial" charset="0"/>
              </a:rPr>
              <a:t>: 10 Volt</a:t>
            </a:r>
          </a:p>
          <a:p>
            <a:pPr>
              <a:buFontTx/>
              <a:buChar char="•"/>
              <a:defRPr/>
            </a:pPr>
            <a:r>
              <a:rPr lang="en-US" b="1" i="1" dirty="0">
                <a:solidFill>
                  <a:srgbClr val="000000"/>
                </a:solidFill>
                <a:effectLst>
                  <a:outerShdw blurRad="38100" dist="38100" dir="2700000" algn="tl">
                    <a:srgbClr val="FFFFFF"/>
                  </a:outerShdw>
                </a:effectLst>
                <a:latin typeface="Arial" charset="0"/>
              </a:rPr>
              <a:t>  </a:t>
            </a:r>
            <a:r>
              <a:rPr lang="en-US" b="1" i="1" dirty="0" err="1">
                <a:solidFill>
                  <a:srgbClr val="000000"/>
                </a:solidFill>
                <a:effectLst>
                  <a:outerShdw blurRad="38100" dist="38100" dir="2700000" algn="tl">
                    <a:srgbClr val="FFFFFF"/>
                  </a:outerShdw>
                </a:effectLst>
                <a:latin typeface="Arial" charset="0"/>
              </a:rPr>
              <a:t>Akurasi</a:t>
            </a:r>
            <a:r>
              <a:rPr lang="en-US" b="1" i="1" dirty="0">
                <a:solidFill>
                  <a:srgbClr val="000000"/>
                </a:solidFill>
                <a:effectLst>
                  <a:outerShdw blurRad="38100" dist="38100" dir="2700000" algn="tl">
                    <a:srgbClr val="FFFFFF"/>
                  </a:outerShdw>
                </a:effectLst>
                <a:latin typeface="Arial" charset="0"/>
              </a:rPr>
              <a:t> : 1.5 %</a:t>
            </a:r>
          </a:p>
        </p:txBody>
      </p:sp>
      <p:sp>
        <p:nvSpPr>
          <p:cNvPr id="28676" name="Oval 6"/>
          <p:cNvSpPr>
            <a:spLocks noChangeArrowheads="1"/>
          </p:cNvSpPr>
          <p:nvPr/>
        </p:nvSpPr>
        <p:spPr bwMode="auto">
          <a:xfrm>
            <a:off x="1577975" y="5029200"/>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8677" name="AutoShape 9"/>
          <p:cNvSpPr>
            <a:spLocks/>
          </p:cNvSpPr>
          <p:nvPr/>
        </p:nvSpPr>
        <p:spPr bwMode="auto">
          <a:xfrm rot="2641079">
            <a:off x="1030288" y="1708150"/>
            <a:ext cx="1781175" cy="3092450"/>
          </a:xfrm>
          <a:prstGeom prst="leftBrace">
            <a:avLst>
              <a:gd name="adj1" fmla="val 58243"/>
              <a:gd name="adj2" fmla="val 48269"/>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8678" name="AutoShape 10"/>
          <p:cNvSpPr>
            <a:spLocks/>
          </p:cNvSpPr>
          <p:nvPr/>
        </p:nvSpPr>
        <p:spPr bwMode="auto">
          <a:xfrm rot="2029325">
            <a:off x="1952625" y="3775075"/>
            <a:ext cx="457200" cy="115888"/>
          </a:xfrm>
          <a:prstGeom prst="rightBrace">
            <a:avLst>
              <a:gd name="adj1" fmla="val 0"/>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8679" name="Text Box 11"/>
          <p:cNvSpPr txBox="1">
            <a:spLocks noChangeArrowheads="1"/>
          </p:cNvSpPr>
          <p:nvPr/>
        </p:nvSpPr>
        <p:spPr bwMode="auto">
          <a:xfrm rot="-3222308">
            <a:off x="773907" y="2778919"/>
            <a:ext cx="811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FF0000"/>
                </a:solidFill>
                <a:latin typeface="Arial" panose="020B0604020202020204" pitchFamily="34" charset="0"/>
              </a:rPr>
              <a:t>Range</a:t>
            </a:r>
          </a:p>
        </p:txBody>
      </p:sp>
      <p:sp>
        <p:nvSpPr>
          <p:cNvPr id="28680" name="Text Box 12"/>
          <p:cNvSpPr txBox="1">
            <a:spLocks noChangeArrowheads="1"/>
          </p:cNvSpPr>
          <p:nvPr/>
        </p:nvSpPr>
        <p:spPr bwMode="auto">
          <a:xfrm>
            <a:off x="1044575" y="53340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rgbClr val="FF0000"/>
                </a:solidFill>
                <a:latin typeface="Arial" panose="020B0604020202020204" pitchFamily="34" charset="0"/>
              </a:rPr>
              <a:t>Akurasi</a:t>
            </a:r>
          </a:p>
        </p:txBody>
      </p:sp>
      <p:sp>
        <p:nvSpPr>
          <p:cNvPr id="28681" name="Text Box 13"/>
          <p:cNvSpPr txBox="1">
            <a:spLocks noChangeArrowheads="1"/>
          </p:cNvSpPr>
          <p:nvPr/>
        </p:nvSpPr>
        <p:spPr bwMode="auto">
          <a:xfrm>
            <a:off x="2263775" y="38862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600">
                <a:solidFill>
                  <a:srgbClr val="FF0000"/>
                </a:solidFill>
                <a:latin typeface="Arial" panose="020B0604020202020204" pitchFamily="34" charset="0"/>
              </a:rPr>
              <a:t>Resolusi</a:t>
            </a:r>
          </a:p>
        </p:txBody>
      </p:sp>
      <p:sp>
        <p:nvSpPr>
          <p:cNvPr id="11" name="Rectangle 10"/>
          <p:cNvSpPr/>
          <p:nvPr/>
        </p:nvSpPr>
        <p:spPr>
          <a:xfrm>
            <a:off x="1905000" y="0"/>
            <a:ext cx="72390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2743200" y="381000"/>
            <a:ext cx="5867400" cy="830997"/>
          </a:xfrm>
          <a:prstGeom prst="rect">
            <a:avLst/>
          </a:prstGeom>
          <a:noFill/>
        </p:spPr>
        <p:txBody>
          <a:bodyPr>
            <a:spAutoFit/>
          </a:bodyPr>
          <a:lstStyle/>
          <a:p>
            <a:pPr algn="ctr">
              <a:defRPr/>
            </a:pP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Resolusi</a:t>
            </a:r>
            <a:r>
              <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rPr>
              <a:t> &amp; </a:t>
            </a: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Akurasi</a:t>
            </a:r>
            <a:endPar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endParaRPr>
          </a:p>
        </p:txBody>
      </p:sp>
      <p:pic>
        <p:nvPicPr>
          <p:cNvPr id="28685"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4C39FCE4-CCFD-4AC9-948E-478ACF3D24F6}"/>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4F30B0A-F7F8-4477-8EDD-D847280AF27E}"/>
              </a:ext>
            </a:extLst>
          </p:cNvPr>
          <p:cNvSpPr>
            <a:spLocks noGrp="1"/>
          </p:cNvSpPr>
          <p:nvPr>
            <p:ph type="sldNum" sz="quarter" idx="12"/>
          </p:nvPr>
        </p:nvSpPr>
        <p:spPr/>
        <p:txBody>
          <a:bodyPr/>
          <a:lstStyle/>
          <a:p>
            <a:pPr>
              <a:defRPr/>
            </a:pPr>
            <a:fld id="{980FD73A-2D39-413E-A8E8-4292C7B7D742}" type="slidenum">
              <a:rPr lang="en-US" altLang="en-US" smtClean="0"/>
              <a:pPr>
                <a:defRPr/>
              </a:pPr>
              <a:t>11</a:t>
            </a:fld>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fade">
                                      <p:cBhvr>
                                        <p:cTn id="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EX000002"/>
          <p:cNvPicPr>
            <a:picLocks noChangeAspect="1" noChangeArrowheads="1"/>
          </p:cNvPicPr>
          <p:nvPr/>
        </p:nvPicPr>
        <p:blipFill>
          <a:blip r:embed="rId2">
            <a:extLst>
              <a:ext uri="{28A0092B-C50C-407E-A947-70E740481C1C}">
                <a14:useLocalDpi xmlns:a14="http://schemas.microsoft.com/office/drawing/2010/main" val="0"/>
              </a:ext>
            </a:extLst>
          </a:blip>
          <a:srcRect r="14607"/>
          <a:stretch>
            <a:fillRect/>
          </a:stretch>
        </p:blipFill>
        <p:spPr bwMode="auto">
          <a:xfrm>
            <a:off x="1676400" y="1676400"/>
            <a:ext cx="5791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AutoShape 3"/>
          <p:cNvSpPr>
            <a:spLocks/>
          </p:cNvSpPr>
          <p:nvPr/>
        </p:nvSpPr>
        <p:spPr bwMode="auto">
          <a:xfrm rot="-2400486">
            <a:off x="3363913" y="5422900"/>
            <a:ext cx="304800" cy="76200"/>
          </a:xfrm>
          <a:prstGeom prst="leftBrace">
            <a:avLst>
              <a:gd name="adj1" fmla="val 25000"/>
              <a:gd name="adj2" fmla="val 50000"/>
            </a:avLst>
          </a:prstGeom>
          <a:noFill/>
          <a:ln w="38100">
            <a:solidFill>
              <a:srgbClr val="C4140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buSzPct val="90000"/>
              <a:buFontTx/>
              <a:buNone/>
            </a:pPr>
            <a:endParaRPr lang="id-ID" altLang="en-US" sz="2400">
              <a:solidFill>
                <a:srgbClr val="B70FB3"/>
              </a:solidFill>
              <a:latin typeface="Verdana Ref"/>
            </a:endParaRPr>
          </a:p>
        </p:txBody>
      </p:sp>
      <p:sp>
        <p:nvSpPr>
          <p:cNvPr id="29700" name="Text Box 4"/>
          <p:cNvSpPr txBox="1">
            <a:spLocks noChangeArrowheads="1"/>
          </p:cNvSpPr>
          <p:nvPr/>
        </p:nvSpPr>
        <p:spPr bwMode="auto">
          <a:xfrm>
            <a:off x="2286000" y="5486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SzPct val="90000"/>
              <a:buFontTx/>
              <a:buNone/>
            </a:pPr>
            <a:r>
              <a:rPr lang="en-US" altLang="en-US" sz="2400">
                <a:solidFill>
                  <a:schemeClr val="bg1"/>
                </a:solidFill>
                <a:latin typeface="Verdana Ref"/>
              </a:rPr>
              <a:t>Resolusi </a:t>
            </a:r>
          </a:p>
        </p:txBody>
      </p:sp>
      <p:sp>
        <p:nvSpPr>
          <p:cNvPr id="29701" name="AutoShape 5"/>
          <p:cNvSpPr>
            <a:spLocks/>
          </p:cNvSpPr>
          <p:nvPr/>
        </p:nvSpPr>
        <p:spPr bwMode="auto">
          <a:xfrm rot="-5468581">
            <a:off x="4337050" y="4819650"/>
            <a:ext cx="685800" cy="1905000"/>
          </a:xfrm>
          <a:prstGeom prst="leftBrace">
            <a:avLst>
              <a:gd name="adj1" fmla="val 69444"/>
              <a:gd name="adj2" fmla="val 50000"/>
            </a:avLst>
          </a:prstGeom>
          <a:noFill/>
          <a:ln w="38100">
            <a:solidFill>
              <a:srgbClr val="C4140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9702" name="Text Box 6"/>
          <p:cNvSpPr txBox="1">
            <a:spLocks noChangeArrowheads="1"/>
          </p:cNvSpPr>
          <p:nvPr/>
        </p:nvSpPr>
        <p:spPr bwMode="auto">
          <a:xfrm>
            <a:off x="3429000" y="60960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SzPct val="90000"/>
              <a:buFontTx/>
              <a:buNone/>
            </a:pPr>
            <a:r>
              <a:rPr lang="en-US" altLang="en-US" sz="2400">
                <a:solidFill>
                  <a:srgbClr val="FFFF00"/>
                </a:solidFill>
                <a:latin typeface="Verdana Ref"/>
              </a:rPr>
              <a:t>Range/Rentang Ukur</a:t>
            </a:r>
          </a:p>
        </p:txBody>
      </p:sp>
      <p:sp>
        <p:nvSpPr>
          <p:cNvPr id="8" name="Rectangle 7"/>
          <p:cNvSpPr/>
          <p:nvPr/>
        </p:nvSpPr>
        <p:spPr>
          <a:xfrm>
            <a:off x="1752600" y="0"/>
            <a:ext cx="73914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2362200" y="381000"/>
            <a:ext cx="6248400" cy="830997"/>
          </a:xfrm>
          <a:prstGeom prst="rect">
            <a:avLst/>
          </a:prstGeom>
          <a:noFill/>
        </p:spPr>
        <p:txBody>
          <a:bodyPr>
            <a:spAutoFit/>
          </a:bodyPr>
          <a:lstStyle/>
          <a:p>
            <a:pPr algn="ctr">
              <a:defRPr/>
            </a:pP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Resolusi</a:t>
            </a:r>
            <a:r>
              <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rPr>
              <a:t> &amp; </a:t>
            </a: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Akurasi</a:t>
            </a:r>
            <a:endPar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endParaRPr>
          </a:p>
        </p:txBody>
      </p:sp>
      <p:pic>
        <p:nvPicPr>
          <p:cNvPr id="29706"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810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CD1A1C3-B09B-4BD3-BF83-EAB18E9EE2B0}"/>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21D6C04-10AF-4989-AC0E-6C4368709118}"/>
              </a:ext>
            </a:extLst>
          </p:cNvPr>
          <p:cNvSpPr>
            <a:spLocks noGrp="1"/>
          </p:cNvSpPr>
          <p:nvPr>
            <p:ph type="sldNum" sz="quarter" idx="12"/>
          </p:nvPr>
        </p:nvSpPr>
        <p:spPr/>
        <p:txBody>
          <a:bodyPr/>
          <a:lstStyle/>
          <a:p>
            <a:pPr>
              <a:defRPr/>
            </a:pPr>
            <a:fld id="{D2DB2A2B-0A4B-4B62-BDA5-2B72A4CE149F}" type="slidenum">
              <a:rPr lang="en-US" altLang="en-US" smtClean="0"/>
              <a:pPr>
                <a:defRPr/>
              </a:pPr>
              <a:t>12</a:t>
            </a:fld>
            <a:endParaRPr lang="en-US" altLang="en-US"/>
          </a:p>
        </p:txBody>
      </p:sp>
    </p:spTree>
  </p:cSld>
  <p:clrMapOvr>
    <a:masterClrMapping/>
  </p:clrMapOvr>
  <p:transition spd="slow">
    <p:pull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795" name="Rectangle 2"/>
          <p:cNvSpPr>
            <a:spLocks noGrp="1"/>
          </p:cNvSpPr>
          <p:nvPr>
            <p:ph type="title"/>
          </p:nvPr>
        </p:nvSpPr>
        <p:spPr>
          <a:xfrm>
            <a:off x="381000" y="304800"/>
            <a:ext cx="8458200" cy="762000"/>
          </a:xfrm>
        </p:spPr>
        <p:txBody>
          <a:bodyPr/>
          <a:lstStyle/>
          <a:p>
            <a:r>
              <a:rPr lang="en-US" altLang="en-US" sz="3200" b="1" i="1">
                <a:latin typeface="Trebuchet MS" panose="020B0603020202020204" pitchFamily="34" charset="0"/>
                <a:ea typeface="MS PGothic" panose="020B0600070205080204" pitchFamily="34" charset="-128"/>
              </a:rPr>
              <a:t>Apa yg didapatkan setelah Kalibrasi ?</a:t>
            </a:r>
          </a:p>
        </p:txBody>
      </p:sp>
      <p:sp>
        <p:nvSpPr>
          <p:cNvPr id="33796" name="Rectangle 3"/>
          <p:cNvSpPr>
            <a:spLocks noChangeArrowheads="1"/>
          </p:cNvSpPr>
          <p:nvPr/>
        </p:nvSpPr>
        <p:spPr bwMode="auto">
          <a:xfrm>
            <a:off x="4191000" y="1600200"/>
            <a:ext cx="464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folHlink"/>
              </a:buClr>
              <a:buSzPct val="80000"/>
              <a:buFont typeface="Wingdings" panose="05000000000000000000" pitchFamily="2" charset="2"/>
              <a:buAutoNum type="arabicPeriod"/>
            </a:pPr>
            <a:r>
              <a:rPr lang="en-US" altLang="en-US" sz="2400" b="1" i="1">
                <a:latin typeface="Trebuchet MS" panose="020B0603020202020204" pitchFamily="34" charset="0"/>
              </a:rPr>
              <a:t>Sertifikat Kalibrasi </a:t>
            </a:r>
          </a:p>
          <a:p>
            <a:pPr eaLnBrk="1" hangingPunct="1">
              <a:buClr>
                <a:schemeClr val="folHlink"/>
              </a:buClr>
              <a:buSzPct val="80000"/>
              <a:buFont typeface="Wingdings" panose="05000000000000000000" pitchFamily="2" charset="2"/>
              <a:buNone/>
            </a:pPr>
            <a:r>
              <a:rPr lang="en-US" altLang="en-US" sz="2000" i="1">
                <a:latin typeface="Trebuchet MS" panose="020B0603020202020204" pitchFamily="34" charset="0"/>
              </a:rPr>
              <a:t>      </a:t>
            </a:r>
          </a:p>
          <a:p>
            <a:pPr eaLnBrk="1" hangingPunct="1">
              <a:buClr>
                <a:schemeClr val="folHlink"/>
              </a:buClr>
              <a:buSzPct val="80000"/>
              <a:buFont typeface="Wingdings" panose="05000000000000000000" pitchFamily="2" charset="2"/>
              <a:buNone/>
            </a:pPr>
            <a:r>
              <a:rPr lang="en-US" altLang="en-US" sz="1800" i="1">
                <a:latin typeface="Trebuchet MS" panose="020B0603020202020204" pitchFamily="34" charset="0"/>
              </a:rPr>
              <a:t>Di antaranya berisi :</a:t>
            </a:r>
          </a:p>
          <a:p>
            <a:pPr eaLnBrk="1" hangingPunct="1">
              <a:buClr>
                <a:schemeClr val="folHlink"/>
              </a:buClr>
              <a:buSzPct val="80000"/>
              <a:buFont typeface="Wingdings" panose="05000000000000000000" pitchFamily="2" charset="2"/>
              <a:buNone/>
            </a:pPr>
            <a:r>
              <a:rPr lang="en-US" altLang="en-US" sz="1800" i="1">
                <a:latin typeface="Trebuchet MS" panose="020B0603020202020204" pitchFamily="34" charset="0"/>
              </a:rPr>
              <a:t>	Spesifikasi alat ukur yang dikalibrasi, alat standar yang digunakan, Metode Kalibrasi, Nama dan alamat pemilik alat, Suhu dan kelembaban ruang,tanggal kalibrasi</a:t>
            </a:r>
          </a:p>
          <a:p>
            <a:pPr eaLnBrk="1" hangingPunct="1">
              <a:buClr>
                <a:schemeClr val="folHlink"/>
              </a:buClr>
              <a:buSzPct val="80000"/>
              <a:buFont typeface="Wingdings" panose="05000000000000000000" pitchFamily="2" charset="2"/>
              <a:buNone/>
            </a:pPr>
            <a:r>
              <a:rPr lang="en-US" altLang="en-US" sz="1800" i="1">
                <a:latin typeface="Trebuchet MS" panose="020B0603020202020204" pitchFamily="34" charset="0"/>
              </a:rPr>
              <a:t>	Lembar hasil kalibrasi : </a:t>
            </a:r>
          </a:p>
          <a:p>
            <a:pPr eaLnBrk="1" hangingPunct="1">
              <a:buClr>
                <a:schemeClr val="folHlink"/>
              </a:buClr>
              <a:buSzPct val="80000"/>
              <a:buFont typeface="Wingdings" panose="05000000000000000000" pitchFamily="2" charset="2"/>
              <a:buNone/>
            </a:pPr>
            <a:r>
              <a:rPr lang="en-US" altLang="en-US" sz="1800" i="1">
                <a:latin typeface="Trebuchet MS" panose="020B0603020202020204" pitchFamily="34" charset="0"/>
              </a:rPr>
              <a:t>		- Penunjukkan alat</a:t>
            </a:r>
          </a:p>
          <a:p>
            <a:pPr eaLnBrk="1" hangingPunct="1">
              <a:buClr>
                <a:schemeClr val="folHlink"/>
              </a:buClr>
              <a:buSzPct val="80000"/>
              <a:buFont typeface="Wingdings" panose="05000000000000000000" pitchFamily="2" charset="2"/>
              <a:buNone/>
            </a:pPr>
            <a:r>
              <a:rPr lang="en-US" altLang="en-US" sz="1800" i="1">
                <a:latin typeface="Trebuchet MS" panose="020B0603020202020204" pitchFamily="34" charset="0"/>
              </a:rPr>
              <a:t>		- Penunjukkan standar</a:t>
            </a:r>
          </a:p>
          <a:p>
            <a:pPr eaLnBrk="1" hangingPunct="1">
              <a:buClr>
                <a:schemeClr val="folHlink"/>
              </a:buClr>
              <a:buSzPct val="80000"/>
              <a:buFont typeface="Wingdings" panose="05000000000000000000" pitchFamily="2" charset="2"/>
              <a:buNone/>
            </a:pPr>
            <a:r>
              <a:rPr lang="en-US" altLang="en-US" sz="1800" i="1">
                <a:latin typeface="Trebuchet MS" panose="020B0603020202020204" pitchFamily="34" charset="0"/>
              </a:rPr>
              <a:t>		- Koreksi (penyimpangan)</a:t>
            </a:r>
          </a:p>
          <a:p>
            <a:pPr eaLnBrk="1" hangingPunct="1">
              <a:buClr>
                <a:schemeClr val="folHlink"/>
              </a:buClr>
              <a:buSzPct val="80000"/>
              <a:buFont typeface="Wingdings" panose="05000000000000000000" pitchFamily="2" charset="2"/>
              <a:buNone/>
            </a:pPr>
            <a:r>
              <a:rPr lang="en-US" altLang="en-US" sz="1800" i="1">
                <a:latin typeface="Trebuchet MS" panose="020B0603020202020204" pitchFamily="34" charset="0"/>
              </a:rPr>
              <a:t>		- Ketidakpastian (uncertainty)	</a:t>
            </a:r>
          </a:p>
          <a:p>
            <a:pPr eaLnBrk="1" hangingPunct="1">
              <a:buClr>
                <a:schemeClr val="folHlink"/>
              </a:buClr>
              <a:buSzPct val="80000"/>
              <a:buFont typeface="Wingdings" panose="05000000000000000000" pitchFamily="2" charset="2"/>
              <a:buNone/>
            </a:pPr>
            <a:r>
              <a:rPr lang="en-US" altLang="en-US" sz="2400" b="1" i="1">
                <a:latin typeface="Trebuchet MS" panose="020B0603020202020204" pitchFamily="34" charset="0"/>
              </a:rPr>
              <a:t>2.   Label / Sticker Kalibrasi </a:t>
            </a:r>
            <a:r>
              <a:rPr lang="en-US" altLang="en-US" sz="2400" i="1">
                <a:latin typeface="Trebuchet MS" panose="020B0603020202020204" pitchFamily="34" charset="0"/>
              </a:rPr>
              <a:t>	</a:t>
            </a:r>
          </a:p>
        </p:txBody>
      </p:sp>
      <p:pic>
        <p:nvPicPr>
          <p:cNvPr id="33797" name="Picture 3" descr="E:\Sert Sayap M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14475"/>
            <a:ext cx="33528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5BC7991-A9E7-40B9-B3FF-DBCE5FD22DD3}"/>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1A576772-03E0-42C4-9822-CDA284E0C7A2}"/>
              </a:ext>
            </a:extLst>
          </p:cNvPr>
          <p:cNvSpPr>
            <a:spLocks noGrp="1"/>
          </p:cNvSpPr>
          <p:nvPr>
            <p:ph type="sldNum" sz="quarter" idx="12"/>
          </p:nvPr>
        </p:nvSpPr>
        <p:spPr/>
        <p:txBody>
          <a:bodyPr/>
          <a:lstStyle/>
          <a:p>
            <a:pPr>
              <a:defRPr/>
            </a:pPr>
            <a:fld id="{980FD73A-2D39-413E-A8E8-4292C7B7D742}" type="slidenum">
              <a:rPr lang="en-US" altLang="en-US" smtClean="0"/>
              <a:pPr>
                <a:defRPr/>
              </a:pPr>
              <a:t>13</a:t>
            </a:fld>
            <a:endParaRPr lang="en-US"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sp>
        <p:nvSpPr>
          <p:cNvPr id="8" name="Rectangle 7"/>
          <p:cNvSpPr/>
          <p:nvPr/>
        </p:nvSpPr>
        <p:spPr>
          <a:xfrm>
            <a:off x="0" y="2133600"/>
            <a:ext cx="9144000" cy="25146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9460" name="Rectangle 8"/>
          <p:cNvSpPr>
            <a:spLocks noChangeArrowheads="1"/>
          </p:cNvSpPr>
          <p:nvPr/>
        </p:nvSpPr>
        <p:spPr bwMode="auto">
          <a:xfrm>
            <a:off x="914400" y="2590800"/>
            <a:ext cx="7467600" cy="1154162"/>
          </a:xfrm>
          <a:prstGeom prst="rect">
            <a:avLst/>
          </a:prstGeom>
          <a:solidFill>
            <a:schemeClr val="accent5">
              <a:lumMod val="20000"/>
              <a:lumOff val="80000"/>
            </a:schemeClr>
          </a:solidFill>
          <a:ln w="9525">
            <a:noFill/>
            <a:miter lim="800000"/>
            <a:headEnd/>
            <a:tailEnd/>
          </a:ln>
        </p:spPr>
        <p:txBody>
          <a:bodyPr>
            <a:spAutoFit/>
          </a:bodyPr>
          <a:lstStyle/>
          <a:p>
            <a:pPr algn="ctr" eaLnBrk="1" hangingPunct="1">
              <a:spcBef>
                <a:spcPts val="575"/>
              </a:spcBef>
              <a:defRPr/>
            </a:pPr>
            <a:r>
              <a:rPr lang="en-US" sz="3200" b="1" i="1" dirty="0">
                <a:latin typeface="Trebuchet MS" pitchFamily="34" charset="0"/>
              </a:rPr>
              <a:t>BAGIAN 2</a:t>
            </a:r>
          </a:p>
          <a:p>
            <a:pPr algn="ctr" eaLnBrk="1" hangingPunct="1">
              <a:spcBef>
                <a:spcPts val="575"/>
              </a:spcBef>
              <a:defRPr/>
            </a:pPr>
            <a:r>
              <a:rPr lang="en-US" sz="3200" b="1" i="1" dirty="0">
                <a:latin typeface="Trebuchet MS" pitchFamily="34" charset="0"/>
              </a:rPr>
              <a:t>MENGENAL CALIPER</a:t>
            </a:r>
            <a:endParaRPr lang="id-ID" sz="3200" b="1" i="1" dirty="0">
              <a:latin typeface="Trebuchet MS" pitchFamily="34" charset="0"/>
            </a:endParaRPr>
          </a:p>
        </p:txBody>
      </p:sp>
      <p:sp>
        <p:nvSpPr>
          <p:cNvPr id="24" name="Rectangle 23">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8" name="Rectangle 27">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p:cNvPr>
          <p:cNvSpPr/>
          <p:nvPr/>
        </p:nvSpPr>
        <p:spPr>
          <a:xfrm>
            <a:off x="6391275" y="4314825"/>
            <a:ext cx="7715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Caliper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F03969E8-E42F-4A96-951D-A7C42DB0AAEA}"/>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62081A61-E9A0-4771-9426-BD4A56B553FF}"/>
              </a:ext>
            </a:extLst>
          </p:cNvPr>
          <p:cNvSpPr>
            <a:spLocks noGrp="1"/>
          </p:cNvSpPr>
          <p:nvPr>
            <p:ph type="sldNum" sz="quarter" idx="12"/>
          </p:nvPr>
        </p:nvSpPr>
        <p:spPr/>
        <p:txBody>
          <a:bodyPr/>
          <a:lstStyle/>
          <a:p>
            <a:pPr>
              <a:defRPr/>
            </a:pPr>
            <a:fld id="{D2DB2A2B-0A4B-4B62-BDA5-2B72A4CE149F}" type="slidenum">
              <a:rPr lang="en-US" altLang="en-US" smtClean="0"/>
              <a:pPr>
                <a:defRPr/>
              </a:pPr>
              <a:t>14</a:t>
            </a:fld>
            <a:endParaRPr lang="en-US" altLang="en-US"/>
          </a:p>
        </p:txBody>
      </p:sp>
    </p:spTree>
    <p:extLst>
      <p:ext uri="{BB962C8B-B14F-4D97-AF65-F5344CB8AC3E}">
        <p14:creationId xmlns:p14="http://schemas.microsoft.com/office/powerpoint/2010/main" val="1262101427"/>
      </p:ext>
    </p:extLst>
  </p:cSld>
  <p:clrMapOvr>
    <a:masterClrMapping/>
  </p:clrMapOvr>
  <p:transition spd="slow">
    <p:pull dir="d"/>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6" name="Straight Connector 15"/>
          <p:cNvCxnSpPr/>
          <p:nvPr/>
        </p:nvCxnSpPr>
        <p:spPr>
          <a:xfrm rot="5400000">
            <a:off x="2590800" y="4267200"/>
            <a:ext cx="518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1268" name="Rectangle 3"/>
          <p:cNvSpPr>
            <a:spLocks noGrp="1" noChangeArrowheads="1"/>
          </p:cNvSpPr>
          <p:nvPr>
            <p:ph idx="1"/>
          </p:nvPr>
        </p:nvSpPr>
        <p:spPr>
          <a:xfrm>
            <a:off x="228599" y="1981200"/>
            <a:ext cx="4760913" cy="4525963"/>
          </a:xfrm>
        </p:spPr>
        <p:txBody>
          <a:bodyPr rtlCol="0">
            <a:normAutofit/>
          </a:bodyPr>
          <a:lstStyle/>
          <a:p>
            <a:pPr marL="609600" indent="-609600" algn="just" eaLnBrk="1" fontAlgn="auto" hangingPunct="1">
              <a:spcAft>
                <a:spcPts val="0"/>
              </a:spcAft>
              <a:buFont typeface="Wingdings" pitchFamily="2" charset="2"/>
              <a:buNone/>
              <a:defRPr/>
            </a:pPr>
            <a:r>
              <a:rPr lang="en-US" sz="3500" b="1" dirty="0" err="1">
                <a:solidFill>
                  <a:schemeClr val="accent1">
                    <a:lumMod val="75000"/>
                  </a:schemeClr>
                </a:solidFill>
                <a:latin typeface="+mj-lt"/>
              </a:rPr>
              <a:t>Kalibrasi</a:t>
            </a:r>
            <a:r>
              <a:rPr lang="en-US" sz="3500" b="1" dirty="0">
                <a:solidFill>
                  <a:schemeClr val="accent1">
                    <a:lumMod val="75000"/>
                  </a:schemeClr>
                </a:solidFill>
                <a:latin typeface="+mj-lt"/>
              </a:rPr>
              <a:t> </a:t>
            </a:r>
            <a:r>
              <a:rPr lang="en-US" sz="3500" b="1" dirty="0" err="1">
                <a:solidFill>
                  <a:schemeClr val="accent1">
                    <a:lumMod val="75000"/>
                  </a:schemeClr>
                </a:solidFill>
                <a:latin typeface="+mj-lt"/>
              </a:rPr>
              <a:t>dimensi</a:t>
            </a:r>
            <a:r>
              <a:rPr lang="en-US" sz="3500" b="1" dirty="0">
                <a:solidFill>
                  <a:schemeClr val="accent1">
                    <a:lumMod val="75000"/>
                  </a:schemeClr>
                </a:solidFill>
                <a:latin typeface="+mj-lt"/>
              </a:rPr>
              <a:t> </a:t>
            </a:r>
            <a:endParaRPr lang="id-ID" sz="3500" b="1" dirty="0">
              <a:solidFill>
                <a:schemeClr val="accent1">
                  <a:lumMod val="75000"/>
                </a:schemeClr>
              </a:solidFill>
              <a:latin typeface="+mj-lt"/>
            </a:endParaRPr>
          </a:p>
          <a:p>
            <a:pPr marL="609600" indent="-609600" algn="just" eaLnBrk="1" fontAlgn="auto" hangingPunct="1">
              <a:spcAft>
                <a:spcPts val="0"/>
              </a:spcAft>
              <a:buFont typeface="Wingdings" pitchFamily="2" charset="2"/>
              <a:buNone/>
              <a:defRPr/>
            </a:pPr>
            <a:endParaRPr lang="id-ID" sz="2800" b="1" dirty="0">
              <a:latin typeface="+mj-lt"/>
            </a:endParaRPr>
          </a:p>
          <a:p>
            <a:pPr marL="609600" indent="-609600" algn="just" eaLnBrk="1" fontAlgn="auto" hangingPunct="1">
              <a:spcAft>
                <a:spcPts val="0"/>
              </a:spcAft>
              <a:buFont typeface="Wingdings" pitchFamily="2" charset="2"/>
              <a:buNone/>
              <a:defRPr/>
            </a:pPr>
            <a:r>
              <a:rPr lang="id-ID" sz="2800" b="1" dirty="0">
                <a:latin typeface="+mj-lt"/>
              </a:rPr>
              <a:t>	</a:t>
            </a:r>
            <a:r>
              <a:rPr lang="en-US" sz="2800" dirty="0" err="1">
                <a:latin typeface="+mj-lt"/>
              </a:rPr>
              <a:t>Kalibrasi</a:t>
            </a:r>
            <a:r>
              <a:rPr lang="en-US" sz="2800" dirty="0">
                <a:latin typeface="+mj-lt"/>
              </a:rPr>
              <a:t> </a:t>
            </a:r>
            <a:r>
              <a:rPr lang="en-US" sz="2800" dirty="0" err="1">
                <a:latin typeface="+mj-lt"/>
              </a:rPr>
              <a:t>peralatan</a:t>
            </a:r>
            <a:r>
              <a:rPr lang="en-US" sz="2800" dirty="0">
                <a:latin typeface="+mj-lt"/>
              </a:rPr>
              <a:t> </a:t>
            </a:r>
            <a:r>
              <a:rPr lang="en-US" sz="2800" dirty="0" err="1">
                <a:latin typeface="+mj-lt"/>
              </a:rPr>
              <a:t>dimensi</a:t>
            </a:r>
            <a:r>
              <a:rPr lang="en-US" sz="2800" dirty="0">
                <a:latin typeface="+mj-lt"/>
              </a:rPr>
              <a:t> </a:t>
            </a:r>
            <a:r>
              <a:rPr lang="en-US" sz="2800" dirty="0" err="1">
                <a:latin typeface="+mj-lt"/>
              </a:rPr>
              <a:t>menggunakan</a:t>
            </a:r>
            <a:r>
              <a:rPr lang="en-US" sz="2800" dirty="0">
                <a:latin typeface="+mj-lt"/>
              </a:rPr>
              <a:t> </a:t>
            </a:r>
            <a:r>
              <a:rPr lang="en-US" sz="2800" dirty="0" err="1">
                <a:latin typeface="+mj-lt"/>
              </a:rPr>
              <a:t>peralatan</a:t>
            </a:r>
            <a:r>
              <a:rPr lang="en-US" sz="2800" dirty="0">
                <a:latin typeface="+mj-lt"/>
              </a:rPr>
              <a:t> </a:t>
            </a:r>
            <a:r>
              <a:rPr lang="en-US" sz="2800" dirty="0" err="1">
                <a:latin typeface="+mj-lt"/>
              </a:rPr>
              <a:t>standar</a:t>
            </a:r>
            <a:r>
              <a:rPr lang="en-US" sz="2800" dirty="0">
                <a:latin typeface="+mj-lt"/>
              </a:rPr>
              <a:t> </a:t>
            </a:r>
            <a:r>
              <a:rPr lang="en-US" sz="2800" dirty="0" err="1">
                <a:latin typeface="+mj-lt"/>
              </a:rPr>
              <a:t>dengan</a:t>
            </a:r>
            <a:r>
              <a:rPr lang="en-US" sz="2800" dirty="0">
                <a:latin typeface="+mj-lt"/>
              </a:rPr>
              <a:t> </a:t>
            </a:r>
            <a:r>
              <a:rPr lang="en-US" sz="2800" dirty="0" err="1">
                <a:latin typeface="+mj-lt"/>
              </a:rPr>
              <a:t>akurasi</a:t>
            </a:r>
            <a:r>
              <a:rPr lang="en-US" sz="2800" dirty="0">
                <a:latin typeface="+mj-lt"/>
              </a:rPr>
              <a:t> </a:t>
            </a:r>
            <a:r>
              <a:rPr lang="en-US" sz="2800" dirty="0" err="1">
                <a:latin typeface="+mj-lt"/>
              </a:rPr>
              <a:t>lebih</a:t>
            </a:r>
            <a:r>
              <a:rPr lang="en-US" sz="2800" dirty="0">
                <a:latin typeface="+mj-lt"/>
              </a:rPr>
              <a:t> </a:t>
            </a:r>
            <a:r>
              <a:rPr lang="en-US" sz="2800" dirty="0" err="1">
                <a:latin typeface="+mj-lt"/>
              </a:rPr>
              <a:t>tinggi</a:t>
            </a:r>
            <a:r>
              <a:rPr lang="en-US" sz="2800" dirty="0">
                <a:latin typeface="+mj-lt"/>
              </a:rPr>
              <a:t> yang </a:t>
            </a:r>
            <a:r>
              <a:rPr lang="en-US" sz="2800" dirty="0" err="1">
                <a:latin typeface="+mj-lt"/>
              </a:rPr>
              <a:t>tertelusur</a:t>
            </a:r>
            <a:r>
              <a:rPr lang="en-US" sz="2800" dirty="0">
                <a:latin typeface="+mj-lt"/>
              </a:rPr>
              <a:t> </a:t>
            </a:r>
            <a:r>
              <a:rPr lang="en-US" sz="2800" dirty="0" err="1">
                <a:latin typeface="+mj-lt"/>
              </a:rPr>
              <a:t>ke</a:t>
            </a:r>
            <a:r>
              <a:rPr lang="en-US" sz="2800" dirty="0">
                <a:latin typeface="+mj-lt"/>
              </a:rPr>
              <a:t> SI.</a:t>
            </a:r>
          </a:p>
          <a:p>
            <a:pPr marL="609600" indent="-609600" algn="just" eaLnBrk="1" fontAlgn="auto" hangingPunct="1">
              <a:spcAft>
                <a:spcPts val="0"/>
              </a:spcAft>
              <a:buFont typeface="Wingdings" pitchFamily="2" charset="2"/>
              <a:buNone/>
              <a:defRPr/>
            </a:pPr>
            <a:endParaRPr lang="en-US" sz="2800" dirty="0">
              <a:latin typeface="+mj-lt"/>
            </a:endParaRPr>
          </a:p>
        </p:txBody>
      </p:sp>
      <p:pic>
        <p:nvPicPr>
          <p:cNvPr id="34821" name="Picture 7" descr="http://trainingkalibrasi.net/wp-content/uploads/2015/02/pelatihan-kalibrasi-dimens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088" y="1752600"/>
            <a:ext cx="3351212"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http://images.starrett.com/is/image/Starrett/123%20calibration_1?wid=420&amp;hei=240&amp;qlt=80,1&amp;fmt=png-alpha&amp;useMask=norm"/>
          <p:cNvPicPr>
            <a:picLocks noChangeAspect="1" noChangeArrowheads="1"/>
          </p:cNvPicPr>
          <p:nvPr/>
        </p:nvPicPr>
        <p:blipFill>
          <a:blip r:embed="rId4">
            <a:extLst>
              <a:ext uri="{28A0092B-C50C-407E-A947-70E740481C1C}">
                <a14:useLocalDpi xmlns:a14="http://schemas.microsoft.com/office/drawing/2010/main" val="0"/>
              </a:ext>
            </a:extLst>
          </a:blip>
          <a:srcRect l="9525" r="8571"/>
          <a:stretch>
            <a:fillRect/>
          </a:stretch>
        </p:blipFill>
        <p:spPr bwMode="auto">
          <a:xfrm>
            <a:off x="5524500" y="4267200"/>
            <a:ext cx="3351213"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4824" name="Picture 5" descr="D:\lab.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5" name="Title 2"/>
          <p:cNvSpPr>
            <a:spLocks noGrp="1"/>
          </p:cNvSpPr>
          <p:nvPr>
            <p:ph type="title"/>
          </p:nvPr>
        </p:nvSpPr>
        <p:spPr>
          <a:xfrm>
            <a:off x="1657350" y="274638"/>
            <a:ext cx="7029450" cy="1143000"/>
          </a:xfrm>
        </p:spPr>
        <p:txBody>
          <a:bodyPr/>
          <a:lstStyle/>
          <a:p>
            <a:r>
              <a:rPr lang="en-US" altLang="id-ID" b="1" dirty="0" err="1"/>
              <a:t>Klasifikasi</a:t>
            </a:r>
            <a:r>
              <a:rPr lang="en-US" altLang="id-ID" b="1" dirty="0"/>
              <a:t> </a:t>
            </a:r>
            <a:r>
              <a:rPr lang="en-US" altLang="id-ID" b="1" dirty="0" err="1"/>
              <a:t>Peralatan</a:t>
            </a:r>
            <a:r>
              <a:rPr lang="en-US" altLang="id-ID" b="1" dirty="0"/>
              <a:t> </a:t>
            </a:r>
            <a:r>
              <a:rPr lang="en-US" altLang="id-ID" b="1" dirty="0" err="1"/>
              <a:t>Dimensi</a:t>
            </a:r>
            <a:endParaRPr lang="id-ID" altLang="id-ID" b="1" dirty="0"/>
          </a:p>
        </p:txBody>
      </p:sp>
      <p:sp>
        <p:nvSpPr>
          <p:cNvPr id="2" name="Footer Placeholder 1">
            <a:extLst>
              <a:ext uri="{FF2B5EF4-FFF2-40B4-BE49-F238E27FC236}">
                <a16:creationId xmlns:a16="http://schemas.microsoft.com/office/drawing/2014/main" id="{CF3CD7B3-6BFE-4B5D-B947-B504BB8DF1B6}"/>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FC5CB4D3-9BA5-433B-BE53-2DA69D2182BE}"/>
              </a:ext>
            </a:extLst>
          </p:cNvPr>
          <p:cNvSpPr>
            <a:spLocks noGrp="1"/>
          </p:cNvSpPr>
          <p:nvPr>
            <p:ph type="sldNum" sz="quarter" idx="12"/>
          </p:nvPr>
        </p:nvSpPr>
        <p:spPr/>
        <p:txBody>
          <a:bodyPr/>
          <a:lstStyle/>
          <a:p>
            <a:pPr>
              <a:defRPr/>
            </a:pPr>
            <a:fld id="{D2DB2A2B-0A4B-4B62-BDA5-2B72A4CE149F}" type="slidenum">
              <a:rPr lang="en-US" altLang="en-US" smtClean="0"/>
              <a:pPr>
                <a:defRPr/>
              </a:pPr>
              <a:t>15</a:t>
            </a:fld>
            <a:endParaRPr lang="en-US" altLang="en-US"/>
          </a:p>
        </p:txBody>
      </p:sp>
    </p:spTree>
  </p:cSld>
  <p:clrMapOvr>
    <a:masterClrMapping/>
  </p:clrMapOvr>
  <p:transition spd="slow">
    <p:pull dir="d"/>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Title 1"/>
          <p:cNvSpPr>
            <a:spLocks noGrp="1"/>
          </p:cNvSpPr>
          <p:nvPr>
            <p:ph type="title"/>
          </p:nvPr>
        </p:nvSpPr>
        <p:spPr>
          <a:xfrm>
            <a:off x="533400" y="304800"/>
            <a:ext cx="7772400" cy="1143000"/>
          </a:xfrm>
        </p:spPr>
        <p:txBody>
          <a:bodyPr/>
          <a:lstStyle/>
          <a:p>
            <a:pPr algn="l" eaLnBrk="1" hangingPunct="1"/>
            <a:r>
              <a:rPr lang="en-US" altLang="en-US" sz="2800" b="1">
                <a:latin typeface="Trebuchet MS" panose="020B0603020202020204" pitchFamily="34" charset="0"/>
              </a:rPr>
              <a:t>Ditinjau dari cara penggunaannya alat ukur Dimensi dapat dibedakan menjadi:</a:t>
            </a:r>
            <a:br>
              <a:rPr lang="en-US" altLang="en-US" sz="2800" b="1">
                <a:latin typeface="Trebuchet MS" panose="020B0603020202020204" pitchFamily="34" charset="0"/>
              </a:rPr>
            </a:br>
            <a:endParaRPr lang="id-ID" altLang="en-US" sz="2800" b="1"/>
          </a:p>
        </p:txBody>
      </p:sp>
      <p:sp>
        <p:nvSpPr>
          <p:cNvPr id="3" name="Content Placeholder 2"/>
          <p:cNvSpPr>
            <a:spLocks noGrp="1"/>
          </p:cNvSpPr>
          <p:nvPr>
            <p:ph idx="1"/>
          </p:nvPr>
        </p:nvSpPr>
        <p:spPr>
          <a:xfrm>
            <a:off x="533400" y="1600200"/>
            <a:ext cx="8229600" cy="2895600"/>
          </a:xfrm>
        </p:spPr>
        <p:txBody>
          <a:bodyPr rtlCol="0">
            <a:normAutofit/>
          </a:bodyPr>
          <a:lstStyle/>
          <a:p>
            <a:pPr marL="542925" indent="-542925" algn="just" eaLnBrk="1" fontAlgn="auto" hangingPunct="1">
              <a:spcBef>
                <a:spcPts val="580"/>
              </a:spcBef>
              <a:spcAft>
                <a:spcPts val="0"/>
              </a:spcAft>
              <a:buFont typeface="Wingdings" pitchFamily="2" charset="2"/>
              <a:buChar char="q"/>
              <a:tabLst>
                <a:tab pos="542925" algn="l"/>
              </a:tabLst>
              <a:defRPr/>
            </a:pPr>
            <a:r>
              <a:rPr lang="en-US" sz="2800" b="1" dirty="0" err="1"/>
              <a:t>Alat</a:t>
            </a:r>
            <a:r>
              <a:rPr lang="en-US" sz="2800" b="1" dirty="0"/>
              <a:t> </a:t>
            </a:r>
            <a:r>
              <a:rPr lang="en-US" sz="2800" b="1" dirty="0" err="1"/>
              <a:t>ukur</a:t>
            </a:r>
            <a:r>
              <a:rPr lang="en-US" sz="2800" b="1" dirty="0"/>
              <a:t> </a:t>
            </a:r>
            <a:r>
              <a:rPr lang="en-US" sz="2800" b="1" dirty="0" err="1"/>
              <a:t>langsung</a:t>
            </a:r>
            <a:r>
              <a:rPr lang="en-US" sz="2800" b="1" dirty="0"/>
              <a:t> </a:t>
            </a:r>
            <a:r>
              <a:rPr lang="id-ID" sz="2800" b="1" dirty="0"/>
              <a:t>:</a:t>
            </a:r>
          </a:p>
          <a:p>
            <a:pPr marL="542925" indent="-542925" algn="just" eaLnBrk="1" fontAlgn="auto" hangingPunct="1">
              <a:spcBef>
                <a:spcPts val="580"/>
              </a:spcBef>
              <a:spcAft>
                <a:spcPts val="0"/>
              </a:spcAft>
              <a:buFont typeface="Wingdings" pitchFamily="2" charset="2"/>
              <a:buNone/>
              <a:tabLst>
                <a:tab pos="542925" algn="l"/>
              </a:tabLst>
              <a:defRPr/>
            </a:pPr>
            <a:r>
              <a:rPr lang="id-ID" sz="2800" dirty="0"/>
              <a:t>  	</a:t>
            </a:r>
            <a:r>
              <a:rPr lang="en-US" sz="2800" dirty="0" err="1"/>
              <a:t>Mempunyai</a:t>
            </a:r>
            <a:r>
              <a:rPr lang="en-US" sz="2800" dirty="0"/>
              <a:t> </a:t>
            </a:r>
            <a:r>
              <a:rPr lang="en-US" sz="2800" dirty="0" err="1"/>
              <a:t>skala</a:t>
            </a:r>
            <a:r>
              <a:rPr lang="en-US" sz="2800" dirty="0"/>
              <a:t> </a:t>
            </a:r>
            <a:r>
              <a:rPr lang="en-US" sz="2800" dirty="0" err="1"/>
              <a:t>ukur</a:t>
            </a:r>
            <a:r>
              <a:rPr lang="en-US" sz="2800" dirty="0"/>
              <a:t> yang </a:t>
            </a:r>
            <a:r>
              <a:rPr lang="en-US" sz="2800" dirty="0" err="1"/>
              <a:t>memadai</a:t>
            </a:r>
            <a:r>
              <a:rPr lang="en-US" sz="2800" dirty="0"/>
              <a:t> </a:t>
            </a:r>
            <a:r>
              <a:rPr lang="en-US" sz="2800" dirty="0" err="1"/>
              <a:t>dan</a:t>
            </a:r>
            <a:r>
              <a:rPr lang="en-US" sz="2800" dirty="0"/>
              <a:t> </a:t>
            </a:r>
            <a:r>
              <a:rPr lang="en-US" sz="2800" dirty="0" err="1"/>
              <a:t>hasil</a:t>
            </a:r>
            <a:r>
              <a:rPr lang="en-US" sz="2800" dirty="0"/>
              <a:t> </a:t>
            </a:r>
            <a:r>
              <a:rPr lang="en-US" sz="2800" dirty="0" err="1"/>
              <a:t>pengukurannya</a:t>
            </a:r>
            <a:r>
              <a:rPr lang="en-US" sz="2800" dirty="0"/>
              <a:t> </a:t>
            </a:r>
            <a:r>
              <a:rPr lang="en-US" sz="2800" dirty="0" err="1"/>
              <a:t>dapat</a:t>
            </a:r>
            <a:r>
              <a:rPr lang="en-US" sz="2800" dirty="0"/>
              <a:t> </a:t>
            </a:r>
            <a:r>
              <a:rPr lang="en-US" sz="2800" dirty="0" err="1"/>
              <a:t>langsung</a:t>
            </a:r>
            <a:r>
              <a:rPr lang="en-US" sz="2800" dirty="0"/>
              <a:t> di </a:t>
            </a:r>
            <a:r>
              <a:rPr lang="en-US" sz="2800" dirty="0" err="1"/>
              <a:t>baca</a:t>
            </a:r>
            <a:r>
              <a:rPr lang="en-US" sz="2800" dirty="0"/>
              <a:t> </a:t>
            </a:r>
            <a:r>
              <a:rPr lang="en-US" sz="2800" dirty="0" err="1"/>
              <a:t>pada</a:t>
            </a:r>
            <a:r>
              <a:rPr lang="en-US" sz="2800" dirty="0"/>
              <a:t> </a:t>
            </a:r>
            <a:r>
              <a:rPr lang="en-US" sz="2800" dirty="0" err="1"/>
              <a:t>skala</a:t>
            </a:r>
            <a:r>
              <a:rPr lang="en-US" sz="2800" dirty="0"/>
              <a:t> </a:t>
            </a:r>
            <a:r>
              <a:rPr lang="en-US" sz="2800" dirty="0" err="1"/>
              <a:t>tersebut</a:t>
            </a:r>
            <a:r>
              <a:rPr lang="en-US" sz="2800" dirty="0"/>
              <a:t>.</a:t>
            </a:r>
          </a:p>
          <a:p>
            <a:pPr marL="542925" indent="-542925" algn="just" eaLnBrk="1" fontAlgn="auto" hangingPunct="1">
              <a:spcBef>
                <a:spcPts val="580"/>
              </a:spcBef>
              <a:spcAft>
                <a:spcPts val="0"/>
              </a:spcAft>
              <a:buFont typeface="Wingdings" pitchFamily="2" charset="2"/>
              <a:buNone/>
              <a:tabLst>
                <a:tab pos="542925" algn="l"/>
              </a:tabLst>
              <a:defRPr/>
            </a:pPr>
            <a:r>
              <a:rPr lang="en-US" sz="2800" dirty="0"/>
              <a:t>	</a:t>
            </a:r>
            <a:r>
              <a:rPr lang="en-US" sz="2800" dirty="0" err="1"/>
              <a:t>Misalnya</a:t>
            </a:r>
            <a:r>
              <a:rPr lang="en-US" sz="2800" dirty="0"/>
              <a:t>: Steel ruler, </a:t>
            </a:r>
            <a:r>
              <a:rPr lang="en-US" sz="2800" dirty="0" err="1"/>
              <a:t>vernier</a:t>
            </a:r>
            <a:r>
              <a:rPr lang="en-US" sz="2800" dirty="0"/>
              <a:t> caliper</a:t>
            </a:r>
            <a:r>
              <a:rPr lang="id-ID" sz="2800" dirty="0"/>
              <a:t> dan</a:t>
            </a:r>
            <a:r>
              <a:rPr lang="en-US" sz="2800" dirty="0"/>
              <a:t> micrometer</a:t>
            </a:r>
          </a:p>
          <a:p>
            <a:pPr marL="274320" indent="-274320" algn="just" eaLnBrk="1" fontAlgn="auto" hangingPunct="1">
              <a:spcBef>
                <a:spcPts val="580"/>
              </a:spcBef>
              <a:spcAft>
                <a:spcPts val="0"/>
              </a:spcAft>
              <a:buFont typeface="Wingdings 2"/>
              <a:buChar char=""/>
              <a:defRPr/>
            </a:pPr>
            <a:endParaRPr lang="id-ID" sz="2800" dirty="0"/>
          </a:p>
        </p:txBody>
      </p:sp>
      <p:pic>
        <p:nvPicPr>
          <p:cNvPr id="36868" name="Picture 2" descr="C:\Documents and Settings\adji\My Documents\Tipe Mekani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495800"/>
            <a:ext cx="2438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6" descr="E:\Doc.perusahaan\Doc. Perusahaan\Foto contoh kalibrasi dan Alat\caltesys Indonesia_foto lab\Dimensi\DSC003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495800"/>
            <a:ext cx="2590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8" descr="http://gurumuda.files.wordpress.com/2008/08/messschieber.jpg?w=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495800"/>
            <a:ext cx="2895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descr="http://gurumuda.files.wordpress.com/2008/08/sexysliderule_w.jpg?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938" y="4495800"/>
            <a:ext cx="293846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0" y="1295400"/>
            <a:ext cx="64770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AEEB6072-1B58-4AA6-8961-FBA743810280}"/>
              </a:ext>
            </a:extLst>
          </p:cNvPr>
          <p:cNvSpPr>
            <a:spLocks noGrp="1"/>
          </p:cNvSpPr>
          <p:nvPr>
            <p:ph type="ftr" sz="quarter" idx="11"/>
          </p:nvPr>
        </p:nvSpPr>
        <p:spPr/>
        <p:txBody>
          <a:bodyPr/>
          <a:lstStyle/>
          <a:p>
            <a:pPr>
              <a:defRPr/>
            </a:pPr>
            <a:r>
              <a:rPr lang="en-US"/>
              <a:t>Caliper 01/Rev 01 (c)Copyright, sentral sistem, Juli 2020</a:t>
            </a:r>
          </a:p>
        </p:txBody>
      </p:sp>
      <p:sp>
        <p:nvSpPr>
          <p:cNvPr id="4" name="Slide Number Placeholder 3">
            <a:extLst>
              <a:ext uri="{FF2B5EF4-FFF2-40B4-BE49-F238E27FC236}">
                <a16:creationId xmlns:a16="http://schemas.microsoft.com/office/drawing/2014/main" id="{06165430-260D-4CDE-9C94-264A32BC66AC}"/>
              </a:ext>
            </a:extLst>
          </p:cNvPr>
          <p:cNvSpPr>
            <a:spLocks noGrp="1"/>
          </p:cNvSpPr>
          <p:nvPr>
            <p:ph type="sldNum" sz="quarter" idx="12"/>
          </p:nvPr>
        </p:nvSpPr>
        <p:spPr/>
        <p:txBody>
          <a:bodyPr/>
          <a:lstStyle/>
          <a:p>
            <a:pPr>
              <a:defRPr/>
            </a:pPr>
            <a:fld id="{D2DB2A2B-0A4B-4B62-BDA5-2B72A4CE149F}" type="slidenum">
              <a:rPr lang="en-US" altLang="en-US" smtClean="0"/>
              <a:pPr>
                <a:defRPr/>
              </a:pPr>
              <a:t>16</a:t>
            </a:fld>
            <a:endParaRPr lang="en-US" altLang="en-US"/>
          </a:p>
        </p:txBody>
      </p:sp>
    </p:spTree>
  </p:cSld>
  <p:clrMapOvr>
    <a:masterClrMapping/>
  </p:clrMapOvr>
  <p:transition spd="slow">
    <p:pull dir="d"/>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893" name="Picture 7" descr="http://www.harborfreight.com/media/catalog/product/cache/1/image/9df78eab33525d08d6e5fb8d27136e95/i/m/image_185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042" y="2209800"/>
            <a:ext cx="341295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3276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5" name="Content Placeholder 2"/>
          <p:cNvSpPr>
            <a:spLocks noGrp="1"/>
          </p:cNvSpPr>
          <p:nvPr>
            <p:ph idx="1"/>
          </p:nvPr>
        </p:nvSpPr>
        <p:spPr>
          <a:xfrm>
            <a:off x="457200" y="381000"/>
            <a:ext cx="8153400" cy="2743200"/>
          </a:xfrm>
        </p:spPr>
        <p:txBody>
          <a:bodyPr rtlCol="0">
            <a:normAutofit lnSpcReduction="10000"/>
          </a:bodyPr>
          <a:lstStyle/>
          <a:p>
            <a:pPr marL="447675" indent="-447675" algn="just" eaLnBrk="1" fontAlgn="auto" hangingPunct="1">
              <a:spcAft>
                <a:spcPts val="0"/>
              </a:spcAft>
              <a:buSzPct val="100000"/>
              <a:buFont typeface="Wingdings" pitchFamily="2" charset="2"/>
              <a:buChar char="q"/>
              <a:defRPr/>
            </a:pPr>
            <a:r>
              <a:rPr lang="id-ID" sz="2800" dirty="0"/>
              <a:t> </a:t>
            </a:r>
            <a:r>
              <a:rPr lang="en-US" sz="2800" b="1" dirty="0" err="1"/>
              <a:t>Alat</a:t>
            </a:r>
            <a:r>
              <a:rPr lang="en-US" sz="2800" b="1" dirty="0"/>
              <a:t> </a:t>
            </a:r>
            <a:r>
              <a:rPr lang="en-US" sz="2800" b="1" dirty="0" err="1"/>
              <a:t>ukur</a:t>
            </a:r>
            <a:r>
              <a:rPr lang="en-US" sz="2800" b="1" dirty="0"/>
              <a:t> </a:t>
            </a:r>
            <a:r>
              <a:rPr lang="en-US" sz="2800" b="1" dirty="0" err="1"/>
              <a:t>pembanding</a:t>
            </a:r>
            <a:r>
              <a:rPr lang="en-US" sz="2800" b="1" dirty="0"/>
              <a:t> </a:t>
            </a:r>
            <a:endParaRPr lang="id-ID" sz="2800" b="1" dirty="0"/>
          </a:p>
          <a:p>
            <a:pPr marL="447675" indent="-447675" algn="just" eaLnBrk="1" fontAlgn="auto" hangingPunct="1">
              <a:spcAft>
                <a:spcPts val="0"/>
              </a:spcAft>
              <a:buSzPct val="100000"/>
              <a:buFont typeface="Wingdings" pitchFamily="2" charset="2"/>
              <a:buNone/>
              <a:defRPr/>
            </a:pPr>
            <a:r>
              <a:rPr lang="id-ID" sz="2800" dirty="0"/>
              <a:t>	</a:t>
            </a:r>
            <a:r>
              <a:rPr lang="en-US" sz="2800" dirty="0" err="1"/>
              <a:t>Mempunyai</a:t>
            </a:r>
            <a:r>
              <a:rPr lang="en-US" sz="2800" dirty="0"/>
              <a:t> </a:t>
            </a:r>
            <a:r>
              <a:rPr lang="en-US" sz="2800" dirty="0" err="1"/>
              <a:t>daerah</a:t>
            </a:r>
            <a:r>
              <a:rPr lang="en-US" sz="2800" dirty="0"/>
              <a:t> </a:t>
            </a:r>
            <a:r>
              <a:rPr lang="en-US" sz="2800" dirty="0" err="1"/>
              <a:t>skala</a:t>
            </a:r>
            <a:r>
              <a:rPr lang="en-US" sz="2800" dirty="0"/>
              <a:t> </a:t>
            </a:r>
            <a:r>
              <a:rPr lang="en-US" sz="2800" dirty="0" err="1"/>
              <a:t>ukur</a:t>
            </a:r>
            <a:r>
              <a:rPr lang="en-US" sz="2800" dirty="0"/>
              <a:t> </a:t>
            </a:r>
            <a:r>
              <a:rPr lang="en-US" sz="2800" dirty="0" err="1"/>
              <a:t>terbatas</a:t>
            </a:r>
            <a:r>
              <a:rPr lang="en-US" sz="2800" dirty="0"/>
              <a:t>, </a:t>
            </a:r>
            <a:r>
              <a:rPr lang="en-US" sz="2800" dirty="0" err="1"/>
              <a:t>digunakan</a:t>
            </a:r>
            <a:r>
              <a:rPr lang="en-US" sz="2800" dirty="0"/>
              <a:t> </a:t>
            </a:r>
            <a:r>
              <a:rPr lang="en-US" sz="2800" dirty="0" err="1"/>
              <a:t>sebagai</a:t>
            </a:r>
            <a:r>
              <a:rPr lang="en-US" sz="2800" dirty="0"/>
              <a:t> </a:t>
            </a:r>
            <a:r>
              <a:rPr lang="en-US" sz="2800" dirty="0" err="1"/>
              <a:t>pembacaan</a:t>
            </a:r>
            <a:r>
              <a:rPr lang="en-US" sz="2800" dirty="0"/>
              <a:t> </a:t>
            </a:r>
            <a:r>
              <a:rPr lang="en-US" sz="2800" dirty="0" err="1"/>
              <a:t>besa</a:t>
            </a:r>
            <a:r>
              <a:rPr lang="id-ID" sz="2800" dirty="0"/>
              <a:t>rn</a:t>
            </a:r>
            <a:r>
              <a:rPr lang="en-US" sz="2800" dirty="0" err="1"/>
              <a:t>ya</a:t>
            </a:r>
            <a:r>
              <a:rPr lang="en-US" sz="2800" dirty="0"/>
              <a:t> </a:t>
            </a:r>
            <a:r>
              <a:rPr lang="en-US" sz="2800" dirty="0" err="1"/>
              <a:t>selisih</a:t>
            </a:r>
            <a:r>
              <a:rPr lang="en-US" sz="2800" dirty="0"/>
              <a:t> </a:t>
            </a:r>
            <a:r>
              <a:rPr lang="en-US" sz="2800" dirty="0" err="1"/>
              <a:t>suatu</a:t>
            </a:r>
            <a:r>
              <a:rPr lang="en-US" sz="2800" dirty="0"/>
              <a:t> </a:t>
            </a:r>
            <a:r>
              <a:rPr lang="en-US" sz="2800" dirty="0" err="1"/>
              <a:t>dimensi</a:t>
            </a:r>
            <a:r>
              <a:rPr lang="en-US" sz="2800" dirty="0"/>
              <a:t> </a:t>
            </a:r>
            <a:r>
              <a:rPr lang="en-US" sz="2800" dirty="0" err="1"/>
              <a:t>terhadap</a:t>
            </a:r>
            <a:r>
              <a:rPr lang="en-US" sz="2800" dirty="0"/>
              <a:t> </a:t>
            </a:r>
            <a:r>
              <a:rPr lang="en-US" sz="2800" dirty="0" err="1"/>
              <a:t>ukuran</a:t>
            </a:r>
            <a:r>
              <a:rPr lang="en-US" sz="2800" dirty="0"/>
              <a:t> </a:t>
            </a:r>
            <a:r>
              <a:rPr lang="en-US" sz="2800" dirty="0" err="1"/>
              <a:t>standar</a:t>
            </a:r>
            <a:r>
              <a:rPr lang="en-US" sz="2800" dirty="0"/>
              <a:t>. </a:t>
            </a:r>
          </a:p>
          <a:p>
            <a:pPr marL="447675" indent="-447675" algn="just" eaLnBrk="1" fontAlgn="auto" hangingPunct="1">
              <a:spcAft>
                <a:spcPts val="0"/>
              </a:spcAft>
              <a:buSzPct val="100000"/>
              <a:buFont typeface="Wingdings" pitchFamily="2" charset="2"/>
              <a:buNone/>
              <a:defRPr/>
            </a:pPr>
            <a:r>
              <a:rPr lang="en-US" sz="2800" dirty="0"/>
              <a:t>	</a:t>
            </a:r>
            <a:r>
              <a:rPr lang="sv-SE" sz="2800" dirty="0"/>
              <a:t>Misalnya :</a:t>
            </a:r>
          </a:p>
          <a:p>
            <a:pPr marL="447675" indent="-447675" algn="just" eaLnBrk="1" fontAlgn="auto" hangingPunct="1">
              <a:spcAft>
                <a:spcPts val="0"/>
              </a:spcAft>
              <a:buSzPct val="100000"/>
              <a:buFont typeface="Wingdings" pitchFamily="2" charset="2"/>
              <a:buNone/>
              <a:defRPr/>
            </a:pPr>
            <a:r>
              <a:rPr lang="sv-SE" sz="2800" dirty="0"/>
              <a:t>	Dial Indikator dan Dial test Indikator</a:t>
            </a:r>
          </a:p>
        </p:txBody>
      </p:sp>
      <p:pic>
        <p:nvPicPr>
          <p:cNvPr id="2" name="Picture 1"/>
          <p:cNvPicPr>
            <a:picLocks noChangeAspect="1"/>
          </p:cNvPicPr>
          <p:nvPr/>
        </p:nvPicPr>
        <p:blipFill>
          <a:blip r:embed="rId3"/>
          <a:stretch>
            <a:fillRect/>
          </a:stretch>
        </p:blipFill>
        <p:spPr>
          <a:xfrm>
            <a:off x="1066800" y="3234467"/>
            <a:ext cx="5007082" cy="3437065"/>
          </a:xfrm>
          <a:prstGeom prst="rect">
            <a:avLst/>
          </a:prstGeom>
        </p:spPr>
      </p:pic>
      <p:sp>
        <p:nvSpPr>
          <p:cNvPr id="3" name="Footer Placeholder 2">
            <a:extLst>
              <a:ext uri="{FF2B5EF4-FFF2-40B4-BE49-F238E27FC236}">
                <a16:creationId xmlns:a16="http://schemas.microsoft.com/office/drawing/2014/main" id="{8B1C4138-DAEE-44E9-B42A-8E08BEC1E1E5}"/>
              </a:ext>
            </a:extLst>
          </p:cNvPr>
          <p:cNvSpPr>
            <a:spLocks noGrp="1"/>
          </p:cNvSpPr>
          <p:nvPr>
            <p:ph type="ftr" sz="quarter" idx="11"/>
          </p:nvPr>
        </p:nvSpPr>
        <p:spPr/>
        <p:txBody>
          <a:bodyPr/>
          <a:lstStyle/>
          <a:p>
            <a:pPr>
              <a:defRPr/>
            </a:pPr>
            <a:r>
              <a:rPr lang="en-US"/>
              <a:t>Caliper 01/Rev 01 (c)Copyright, sentral sistem, Juli 2020</a:t>
            </a:r>
          </a:p>
        </p:txBody>
      </p:sp>
      <p:sp>
        <p:nvSpPr>
          <p:cNvPr id="4" name="Slide Number Placeholder 3">
            <a:extLst>
              <a:ext uri="{FF2B5EF4-FFF2-40B4-BE49-F238E27FC236}">
                <a16:creationId xmlns:a16="http://schemas.microsoft.com/office/drawing/2014/main" id="{662CC38D-8BD0-4D84-8FE3-E28BF0EBA9D0}"/>
              </a:ext>
            </a:extLst>
          </p:cNvPr>
          <p:cNvSpPr>
            <a:spLocks noGrp="1"/>
          </p:cNvSpPr>
          <p:nvPr>
            <p:ph type="sldNum" sz="quarter" idx="12"/>
          </p:nvPr>
        </p:nvSpPr>
        <p:spPr/>
        <p:txBody>
          <a:bodyPr/>
          <a:lstStyle/>
          <a:p>
            <a:pPr>
              <a:defRPr/>
            </a:pPr>
            <a:fld id="{D2DB2A2B-0A4B-4B62-BDA5-2B72A4CE149F}" type="slidenum">
              <a:rPr lang="en-US" altLang="en-US" smtClean="0"/>
              <a:pPr>
                <a:defRPr/>
              </a:pPr>
              <a:t>17</a:t>
            </a:fld>
            <a:endParaRPr lang="en-US" altLang="en-US"/>
          </a:p>
        </p:txBody>
      </p:sp>
    </p:spTree>
  </p:cSld>
  <p:clrMapOvr>
    <a:masterClrMapping/>
  </p:clrMapOvr>
  <p:transition spd="slow">
    <p:pull dir="d"/>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0" y="0"/>
            <a:ext cx="9144000" cy="3322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14339" name="Content Placeholder 2"/>
          <p:cNvSpPr>
            <a:spLocks noGrp="1"/>
          </p:cNvSpPr>
          <p:nvPr>
            <p:ph idx="1"/>
          </p:nvPr>
        </p:nvSpPr>
        <p:spPr>
          <a:xfrm>
            <a:off x="381000" y="304800"/>
            <a:ext cx="8229600" cy="2895600"/>
          </a:xfrm>
        </p:spPr>
        <p:txBody>
          <a:bodyPr rtlCol="0">
            <a:normAutofit/>
          </a:bodyPr>
          <a:lstStyle/>
          <a:p>
            <a:pPr algn="just" eaLnBrk="1" fontAlgn="auto" hangingPunct="1">
              <a:spcAft>
                <a:spcPts val="0"/>
              </a:spcAft>
              <a:buSzPct val="100000"/>
              <a:buFont typeface="Wingdings" pitchFamily="2" charset="2"/>
              <a:buChar char="q"/>
              <a:defRPr/>
            </a:pPr>
            <a:r>
              <a:rPr lang="id-ID" sz="2800" b="1" dirty="0"/>
              <a:t>  </a:t>
            </a:r>
            <a:r>
              <a:rPr lang="en-US" sz="2800" b="1" dirty="0" err="1"/>
              <a:t>Alat</a:t>
            </a:r>
            <a:r>
              <a:rPr lang="id-ID" sz="2800" b="1" dirty="0"/>
              <a:t> </a:t>
            </a:r>
            <a:r>
              <a:rPr lang="en-US" sz="2800" b="1" dirty="0" err="1"/>
              <a:t>ukur</a:t>
            </a:r>
            <a:r>
              <a:rPr lang="en-US" sz="2800" b="1" dirty="0"/>
              <a:t> </a:t>
            </a:r>
            <a:r>
              <a:rPr lang="id-ID" sz="2800" b="1" dirty="0"/>
              <a:t> </a:t>
            </a:r>
            <a:r>
              <a:rPr lang="en-US" sz="2800" b="1" dirty="0" err="1"/>
              <a:t>standar</a:t>
            </a:r>
            <a:endParaRPr lang="id-ID" sz="2800" b="1" dirty="0"/>
          </a:p>
          <a:p>
            <a:pPr marL="447675" indent="-447675" algn="just" eaLnBrk="1" fontAlgn="auto" hangingPunct="1">
              <a:spcAft>
                <a:spcPts val="0"/>
              </a:spcAft>
              <a:buSzPct val="100000"/>
              <a:buFont typeface="Wingdings" pitchFamily="2" charset="2"/>
              <a:buNone/>
              <a:defRPr/>
            </a:pPr>
            <a:r>
              <a:rPr lang="id-ID" sz="2800" dirty="0"/>
              <a:t>	</a:t>
            </a:r>
            <a:r>
              <a:rPr lang="en-US" sz="2800" dirty="0" err="1"/>
              <a:t>Mampu</a:t>
            </a:r>
            <a:r>
              <a:rPr lang="en-US" sz="2800" dirty="0"/>
              <a:t> </a:t>
            </a:r>
            <a:r>
              <a:rPr lang="en-US" sz="2800" dirty="0" err="1"/>
              <a:t>memberikan</a:t>
            </a:r>
            <a:r>
              <a:rPr lang="en-US" sz="2800" dirty="0"/>
              <a:t>/</a:t>
            </a:r>
            <a:r>
              <a:rPr lang="en-US" sz="2800" dirty="0" err="1"/>
              <a:t>menunjukan</a:t>
            </a:r>
            <a:r>
              <a:rPr lang="en-US" sz="2800" dirty="0"/>
              <a:t> </a:t>
            </a:r>
            <a:r>
              <a:rPr lang="en-US" sz="2800" dirty="0" err="1"/>
              <a:t>suatu</a:t>
            </a:r>
            <a:r>
              <a:rPr lang="en-US" sz="2800" dirty="0"/>
              <a:t> </a:t>
            </a:r>
            <a:r>
              <a:rPr lang="en-US" sz="2800" dirty="0" err="1"/>
              <a:t>nilai</a:t>
            </a:r>
            <a:r>
              <a:rPr lang="en-US" sz="2800" dirty="0"/>
              <a:t> </a:t>
            </a:r>
            <a:r>
              <a:rPr lang="en-US" sz="2800" dirty="0" err="1"/>
              <a:t>ukuran</a:t>
            </a:r>
            <a:r>
              <a:rPr lang="en-US" sz="2800" dirty="0"/>
              <a:t> </a:t>
            </a:r>
            <a:r>
              <a:rPr lang="en-US" sz="2800" dirty="0" err="1"/>
              <a:t>tertentu</a:t>
            </a:r>
            <a:r>
              <a:rPr lang="en-US" sz="2800" dirty="0"/>
              <a:t> </a:t>
            </a:r>
            <a:r>
              <a:rPr lang="en-US" sz="2800" dirty="0" err="1"/>
              <a:t>umumnya</a:t>
            </a:r>
            <a:r>
              <a:rPr lang="en-US" sz="2800" dirty="0"/>
              <a:t> </a:t>
            </a:r>
            <a:r>
              <a:rPr lang="en-US" sz="2800" dirty="0" err="1"/>
              <a:t>dipakai</a:t>
            </a:r>
            <a:r>
              <a:rPr lang="en-US" sz="2800" dirty="0"/>
              <a:t> </a:t>
            </a:r>
            <a:r>
              <a:rPr lang="en-US" sz="2800" dirty="0" err="1"/>
              <a:t>bersama-sama</a:t>
            </a:r>
            <a:r>
              <a:rPr lang="en-US" sz="2800" dirty="0"/>
              <a:t> </a:t>
            </a:r>
            <a:r>
              <a:rPr lang="en-US" sz="2800" dirty="0" err="1"/>
              <a:t>dengan</a:t>
            </a:r>
            <a:r>
              <a:rPr lang="en-US" sz="2800" dirty="0"/>
              <a:t> </a:t>
            </a:r>
            <a:r>
              <a:rPr lang="en-US" sz="2800" dirty="0" err="1"/>
              <a:t>alat</a:t>
            </a:r>
            <a:r>
              <a:rPr lang="en-US" sz="2800" dirty="0"/>
              <a:t> </a:t>
            </a:r>
            <a:r>
              <a:rPr lang="en-US" sz="2800" dirty="0" err="1"/>
              <a:t>ukur</a:t>
            </a:r>
            <a:r>
              <a:rPr lang="en-US" sz="2800" dirty="0"/>
              <a:t> </a:t>
            </a:r>
            <a:r>
              <a:rPr lang="en-US" sz="2800" dirty="0" err="1"/>
              <a:t>pembanding</a:t>
            </a:r>
            <a:r>
              <a:rPr lang="en-US" sz="2800" dirty="0"/>
              <a:t> </a:t>
            </a:r>
            <a:r>
              <a:rPr lang="en-US" sz="2800" dirty="0" err="1"/>
              <a:t>untuk</a:t>
            </a:r>
            <a:r>
              <a:rPr lang="en-US" sz="2800" dirty="0"/>
              <a:t> </a:t>
            </a:r>
            <a:r>
              <a:rPr lang="en-US" sz="2800" dirty="0" err="1"/>
              <a:t>menentukan</a:t>
            </a:r>
            <a:r>
              <a:rPr lang="en-US" sz="2800" dirty="0"/>
              <a:t> </a:t>
            </a:r>
            <a:r>
              <a:rPr lang="en-US" sz="2800" dirty="0" err="1"/>
              <a:t>dimensi</a:t>
            </a:r>
            <a:r>
              <a:rPr lang="en-US" sz="2800" dirty="0"/>
              <a:t> </a:t>
            </a:r>
            <a:r>
              <a:rPr lang="en-US" sz="2800" dirty="0" err="1"/>
              <a:t>suatu</a:t>
            </a:r>
            <a:r>
              <a:rPr lang="en-US" sz="2800" dirty="0"/>
              <a:t> </a:t>
            </a:r>
            <a:r>
              <a:rPr lang="en-US" sz="2800" dirty="0" err="1"/>
              <a:t>objek</a:t>
            </a:r>
            <a:r>
              <a:rPr lang="en-US" sz="2800" dirty="0"/>
              <a:t> </a:t>
            </a:r>
            <a:r>
              <a:rPr lang="en-US" sz="2800" dirty="0" err="1"/>
              <a:t>ukur</a:t>
            </a:r>
            <a:r>
              <a:rPr lang="en-US" sz="2800" dirty="0"/>
              <a:t> </a:t>
            </a:r>
            <a:r>
              <a:rPr lang="en-US" sz="2800" dirty="0" err="1"/>
              <a:t>Misalnya</a:t>
            </a:r>
            <a:r>
              <a:rPr lang="en-US" sz="2800" dirty="0"/>
              <a:t> : Gauge Block, Height Master</a:t>
            </a:r>
            <a:r>
              <a:rPr lang="id-ID" sz="2800" dirty="0"/>
              <a:t>, Dial gauge tester</a:t>
            </a:r>
            <a:endParaRPr lang="en-US" sz="2800" dirty="0"/>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581400"/>
            <a:ext cx="266700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10" descr="http://www.digital-caliper.co.uk/images/DC9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86200"/>
            <a:ext cx="2741613"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2" descr="http://www.peacockozaki.jp/pt_89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505200"/>
            <a:ext cx="2109788"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B93F7046-9E56-4538-9F1C-502A0FDD0E5E}"/>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9961B5B0-420C-4271-950D-7C43239B9B6C}"/>
              </a:ext>
            </a:extLst>
          </p:cNvPr>
          <p:cNvSpPr>
            <a:spLocks noGrp="1"/>
          </p:cNvSpPr>
          <p:nvPr>
            <p:ph type="sldNum" sz="quarter" idx="12"/>
          </p:nvPr>
        </p:nvSpPr>
        <p:spPr/>
        <p:txBody>
          <a:bodyPr/>
          <a:lstStyle/>
          <a:p>
            <a:pPr>
              <a:defRPr/>
            </a:pPr>
            <a:fld id="{D2DB2A2B-0A4B-4B62-BDA5-2B72A4CE149F}" type="slidenum">
              <a:rPr lang="en-US" altLang="en-US" smtClean="0"/>
              <a:pPr>
                <a:defRPr/>
              </a:pPr>
              <a:t>18</a:t>
            </a:fld>
            <a:endParaRPr lang="en-US" altLang="en-US"/>
          </a:p>
        </p:txBody>
      </p:sp>
    </p:spTree>
  </p:cSld>
  <p:clrMapOvr>
    <a:masterClrMapping/>
  </p:clrMapOvr>
  <p:transition spd="slow">
    <p:pull dir="d"/>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905000"/>
            <a:ext cx="3657600" cy="4572000"/>
          </a:xfrm>
        </p:spPr>
        <p:txBody>
          <a:bodyPr rtlCol="0">
            <a:normAutofit/>
          </a:bodyPr>
          <a:lstStyle/>
          <a:p>
            <a:pPr algn="just" eaLnBrk="1" fontAlgn="auto" hangingPunct="1">
              <a:spcAft>
                <a:spcPts val="0"/>
              </a:spcAft>
              <a:buFont typeface="Wingdings" pitchFamily="2" charset="2"/>
              <a:buChar char="q"/>
              <a:defRPr/>
            </a:pPr>
            <a:r>
              <a:rPr lang="id-ID" sz="2800" b="1" dirty="0">
                <a:solidFill>
                  <a:schemeClr val="accent1">
                    <a:lumMod val="75000"/>
                  </a:schemeClr>
                </a:solidFill>
              </a:rPr>
              <a:t>   </a:t>
            </a:r>
            <a:r>
              <a:rPr lang="en-US" sz="2800" b="1" dirty="0" err="1">
                <a:solidFill>
                  <a:schemeClr val="accent1">
                    <a:lumMod val="75000"/>
                  </a:schemeClr>
                </a:solidFill>
              </a:rPr>
              <a:t>Alat</a:t>
            </a:r>
            <a:r>
              <a:rPr lang="en-US" sz="2800" b="1" dirty="0">
                <a:solidFill>
                  <a:schemeClr val="accent1">
                    <a:lumMod val="75000"/>
                  </a:schemeClr>
                </a:solidFill>
              </a:rPr>
              <a:t> </a:t>
            </a:r>
            <a:r>
              <a:rPr lang="en-US" sz="2800" b="1" dirty="0" err="1">
                <a:solidFill>
                  <a:schemeClr val="accent1">
                    <a:lumMod val="75000"/>
                  </a:schemeClr>
                </a:solidFill>
              </a:rPr>
              <a:t>ukur</a:t>
            </a:r>
            <a:r>
              <a:rPr lang="en-US" sz="2800" b="1" dirty="0">
                <a:solidFill>
                  <a:schemeClr val="accent1">
                    <a:lumMod val="75000"/>
                  </a:schemeClr>
                </a:solidFill>
              </a:rPr>
              <a:t> bantu</a:t>
            </a:r>
            <a:endParaRPr lang="id-ID" sz="2800" b="1" dirty="0">
              <a:solidFill>
                <a:schemeClr val="accent1">
                  <a:lumMod val="75000"/>
                </a:schemeClr>
              </a:solidFill>
            </a:endParaRPr>
          </a:p>
          <a:p>
            <a:pPr marL="542925" indent="-542925" algn="just" eaLnBrk="1" fontAlgn="auto" hangingPunct="1">
              <a:spcAft>
                <a:spcPts val="0"/>
              </a:spcAft>
              <a:buFont typeface="Wingdings 2" pitchFamily="18" charset="2"/>
              <a:buNone/>
              <a:defRPr/>
            </a:pPr>
            <a:r>
              <a:rPr lang="en-US" sz="2800" dirty="0"/>
              <a:t> </a:t>
            </a:r>
            <a:r>
              <a:rPr lang="id-ID" sz="2800" dirty="0"/>
              <a:t> </a:t>
            </a:r>
            <a:r>
              <a:rPr lang="en-US" sz="2800" dirty="0"/>
              <a:t>	Instrument yang </a:t>
            </a:r>
            <a:r>
              <a:rPr lang="en-US" sz="2800" dirty="0" err="1"/>
              <a:t>berperan</a:t>
            </a:r>
            <a:r>
              <a:rPr lang="en-US" sz="2800" dirty="0"/>
              <a:t> </a:t>
            </a:r>
            <a:r>
              <a:rPr lang="en-US" sz="2800" dirty="0" err="1"/>
              <a:t>penting</a:t>
            </a:r>
            <a:r>
              <a:rPr lang="en-US" sz="2800" dirty="0"/>
              <a:t> </a:t>
            </a:r>
            <a:r>
              <a:rPr lang="en-US" sz="2800" dirty="0" err="1"/>
              <a:t>dalam</a:t>
            </a:r>
            <a:r>
              <a:rPr lang="en-US" sz="2800" dirty="0"/>
              <a:t> </a:t>
            </a:r>
            <a:r>
              <a:rPr lang="en-US" sz="2800" dirty="0" err="1"/>
              <a:t>membantu</a:t>
            </a:r>
            <a:r>
              <a:rPr lang="en-US" sz="2800" dirty="0"/>
              <a:t> </a:t>
            </a:r>
            <a:r>
              <a:rPr lang="en-US" sz="2800" dirty="0" err="1"/>
              <a:t>melaksanakan</a:t>
            </a:r>
            <a:r>
              <a:rPr lang="en-US" sz="2800" dirty="0"/>
              <a:t> </a:t>
            </a:r>
            <a:r>
              <a:rPr lang="en-US" sz="2800" dirty="0" err="1"/>
              <a:t>suatu</a:t>
            </a:r>
            <a:r>
              <a:rPr lang="en-US" sz="2800" dirty="0"/>
              <a:t> proses </a:t>
            </a:r>
            <a:r>
              <a:rPr lang="en-US" sz="2800" dirty="0" err="1"/>
              <a:t>pengukuran</a:t>
            </a:r>
            <a:r>
              <a:rPr lang="en-US" sz="2800" dirty="0"/>
              <a:t> </a:t>
            </a:r>
            <a:r>
              <a:rPr lang="en-US" sz="2800" dirty="0" err="1"/>
              <a:t>Misalnya</a:t>
            </a:r>
            <a:r>
              <a:rPr lang="en-US" sz="2800" dirty="0"/>
              <a:t> : Surface plate, Stand holder</a:t>
            </a:r>
            <a:r>
              <a:rPr lang="id-ID" sz="2800" dirty="0"/>
              <a:t> micrometer</a:t>
            </a:r>
            <a:r>
              <a:rPr lang="en-US" sz="2800" dirty="0"/>
              <a:t>.</a:t>
            </a:r>
            <a:endParaRPr lang="id-ID" sz="2800" dirty="0"/>
          </a:p>
          <a:p>
            <a:pPr algn="just" eaLnBrk="1" fontAlgn="auto" hangingPunct="1">
              <a:spcAft>
                <a:spcPts val="0"/>
              </a:spcAft>
              <a:defRPr/>
            </a:pPr>
            <a:endParaRPr lang="id-ID" sz="2800" dirty="0"/>
          </a:p>
          <a:p>
            <a:pPr algn="just" eaLnBrk="1" fontAlgn="auto" hangingPunct="1">
              <a:spcAft>
                <a:spcPts val="0"/>
              </a:spcAft>
              <a:defRPr/>
            </a:pPr>
            <a:endParaRPr lang="en-US" sz="2800" dirty="0"/>
          </a:p>
          <a:p>
            <a:pPr algn="just" eaLnBrk="1" fontAlgn="auto" hangingPunct="1">
              <a:spcAft>
                <a:spcPts val="0"/>
              </a:spcAft>
              <a:buFont typeface="Wingdings" pitchFamily="2" charset="2"/>
              <a:buNone/>
              <a:defRPr/>
            </a:pPr>
            <a:endParaRPr lang="id-ID" sz="2800" dirty="0"/>
          </a:p>
        </p:txBody>
      </p:sp>
      <p:pic>
        <p:nvPicPr>
          <p:cNvPr id="39939" name="Picture 2" descr="E:\Doc.perusahaan\Doc. Perusahaan\Foto contoh kalibrasi dan Alat\caltesys Indonesia_foto lab\Dimensi\DSC048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133600"/>
            <a:ext cx="44100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9941" name="Picture 5" descr="D:\lab.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rot="5400000">
            <a:off x="2476500" y="4000500"/>
            <a:ext cx="37338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8CFD012-476C-4BD5-8D00-9FA10F92DE70}"/>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D4F08CA8-FAF3-4785-A532-94004B46C6DE}"/>
              </a:ext>
            </a:extLst>
          </p:cNvPr>
          <p:cNvSpPr>
            <a:spLocks noGrp="1"/>
          </p:cNvSpPr>
          <p:nvPr>
            <p:ph type="sldNum" sz="quarter" idx="12"/>
          </p:nvPr>
        </p:nvSpPr>
        <p:spPr/>
        <p:txBody>
          <a:bodyPr/>
          <a:lstStyle/>
          <a:p>
            <a:pPr>
              <a:defRPr/>
            </a:pPr>
            <a:fld id="{D2DB2A2B-0A4B-4B62-BDA5-2B72A4CE149F}" type="slidenum">
              <a:rPr lang="en-US" altLang="en-US" smtClean="0"/>
              <a:pPr>
                <a:defRPr/>
              </a:pPr>
              <a:t>19</a:t>
            </a:fld>
            <a:endParaRPr lang="en-US" altLang="en-US"/>
          </a:p>
        </p:txBody>
      </p:sp>
    </p:spTree>
  </p:cSld>
  <p:clrMapOvr>
    <a:masterClrMapping/>
  </p:clrMapOvr>
  <p:transition spd="slow">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sp>
        <p:nvSpPr>
          <p:cNvPr id="19460" name="Rectangle 8"/>
          <p:cNvSpPr>
            <a:spLocks noChangeArrowheads="1"/>
          </p:cNvSpPr>
          <p:nvPr/>
        </p:nvSpPr>
        <p:spPr bwMode="auto">
          <a:xfrm>
            <a:off x="914400" y="2590800"/>
            <a:ext cx="7467600" cy="1154162"/>
          </a:xfrm>
          <a:prstGeom prst="rect">
            <a:avLst/>
          </a:prstGeom>
          <a:noFill/>
          <a:ln w="9525">
            <a:noFill/>
            <a:miter lim="800000"/>
            <a:headEnd/>
            <a:tailEnd/>
          </a:ln>
        </p:spPr>
        <p:txBody>
          <a:bodyPr>
            <a:spAutoFit/>
          </a:bodyPr>
          <a:lstStyle/>
          <a:p>
            <a:pPr algn="ctr" eaLnBrk="1" hangingPunct="1">
              <a:spcBef>
                <a:spcPts val="575"/>
              </a:spcBef>
              <a:defRPr/>
            </a:pPr>
            <a:r>
              <a:rPr lang="en-US" sz="3200" b="1" i="1" dirty="0">
                <a:latin typeface="Trebuchet MS" pitchFamily="34" charset="0"/>
              </a:rPr>
              <a:t>BAGIAN 1</a:t>
            </a:r>
          </a:p>
          <a:p>
            <a:pPr algn="ctr" eaLnBrk="1" hangingPunct="1">
              <a:spcBef>
                <a:spcPts val="575"/>
              </a:spcBef>
              <a:defRPr/>
            </a:pPr>
            <a:r>
              <a:rPr lang="en-US" sz="3200" b="1" i="1" dirty="0">
                <a:latin typeface="Trebuchet MS" pitchFamily="34" charset="0"/>
              </a:rPr>
              <a:t>PENGANTAR KALIBRASI</a:t>
            </a:r>
            <a:endParaRPr lang="id-ID" sz="3200" b="1" i="1" dirty="0">
              <a:latin typeface="Trebuchet MS" pitchFamily="34" charset="0"/>
            </a:endParaRPr>
          </a:p>
        </p:txBody>
      </p:sp>
      <p:sp>
        <p:nvSpPr>
          <p:cNvPr id="24" name="Rectangle 23">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8" name="Rectangle 27">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p:cNvPr>
          <p:cNvSpPr/>
          <p:nvPr/>
        </p:nvSpPr>
        <p:spPr>
          <a:xfrm>
            <a:off x="6391275" y="4314825"/>
            <a:ext cx="7715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Caliper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D19D6667-F4ED-4B77-9B2D-71C8927FDB75}"/>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DCE9235A-5FF8-4264-A47B-135F99E71E30}"/>
              </a:ext>
            </a:extLst>
          </p:cNvPr>
          <p:cNvSpPr>
            <a:spLocks noGrp="1"/>
          </p:cNvSpPr>
          <p:nvPr>
            <p:ph type="sldNum" sz="quarter" idx="12"/>
          </p:nvPr>
        </p:nvSpPr>
        <p:spPr/>
        <p:txBody>
          <a:bodyPr/>
          <a:lstStyle/>
          <a:p>
            <a:pPr>
              <a:defRPr/>
            </a:pPr>
            <a:fld id="{D2DB2A2B-0A4B-4B62-BDA5-2B72A4CE149F}" type="slidenum">
              <a:rPr lang="en-US" altLang="en-US" smtClean="0"/>
              <a:pPr>
                <a:defRPr/>
              </a:pPr>
              <a:t>2</a:t>
            </a:fld>
            <a:endParaRPr lang="en-US" altLang="en-US"/>
          </a:p>
        </p:txBody>
      </p:sp>
    </p:spTree>
    <p:extLst>
      <p:ext uri="{BB962C8B-B14F-4D97-AF65-F5344CB8AC3E}">
        <p14:creationId xmlns:p14="http://schemas.microsoft.com/office/powerpoint/2010/main" val="3253997738"/>
      </p:ext>
    </p:extLst>
  </p:cSld>
  <p:clrMapOvr>
    <a:masterClrMapping/>
  </p:clrMapOvr>
  <p:transition spd="slow">
    <p:pull dir="d"/>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Title 1"/>
          <p:cNvSpPr>
            <a:spLocks noGrp="1"/>
          </p:cNvSpPr>
          <p:nvPr>
            <p:ph type="title"/>
          </p:nvPr>
        </p:nvSpPr>
        <p:spPr>
          <a:xfrm>
            <a:off x="0" y="0"/>
            <a:ext cx="9144000" cy="1371600"/>
          </a:xfrm>
        </p:spPr>
        <p:txBody>
          <a:bodyPr/>
          <a:lstStyle/>
          <a:p>
            <a:pPr eaLnBrk="1" hangingPunct="1"/>
            <a:r>
              <a:rPr lang="en-US" altLang="en-US" sz="3600" b="1" dirty="0">
                <a:latin typeface="Browallia New" pitchFamily="34" charset="-34"/>
                <a:cs typeface="Browallia New" pitchFamily="34" charset="-34"/>
              </a:rPr>
              <a:t>HAL PENTING DALAM </a:t>
            </a:r>
            <a:br>
              <a:rPr lang="en-US" altLang="en-US" sz="3600" b="1" dirty="0">
                <a:latin typeface="Browallia New" pitchFamily="34" charset="-34"/>
                <a:cs typeface="Browallia New" pitchFamily="34" charset="-34"/>
              </a:rPr>
            </a:br>
            <a:r>
              <a:rPr lang="en-US" altLang="en-US" sz="3600" b="1" dirty="0">
                <a:latin typeface="Browallia New" pitchFamily="34" charset="-34"/>
                <a:cs typeface="Browallia New" pitchFamily="34" charset="-34"/>
              </a:rPr>
              <a:t>PENGUKURAN DIMENSI</a:t>
            </a:r>
            <a:endParaRPr lang="id-ID" altLang="en-US" sz="3600" b="1" dirty="0">
              <a:latin typeface="Browallia New" pitchFamily="34" charset="-34"/>
              <a:cs typeface="Browallia New" pitchFamily="34" charset="-34"/>
            </a:endParaRPr>
          </a:p>
        </p:txBody>
      </p:sp>
      <p:sp>
        <p:nvSpPr>
          <p:cNvPr id="7" name="Content Placeholder 6"/>
          <p:cNvSpPr>
            <a:spLocks noGrp="1"/>
          </p:cNvSpPr>
          <p:nvPr>
            <p:ph idx="1"/>
          </p:nvPr>
        </p:nvSpPr>
        <p:spPr>
          <a:xfrm>
            <a:off x="533400" y="1295400"/>
            <a:ext cx="8001000" cy="5029200"/>
          </a:xfrm>
        </p:spPr>
        <p:txBody>
          <a:bodyPr rtlCol="0">
            <a:normAutofit lnSpcReduction="10000"/>
          </a:bodyPr>
          <a:lstStyle/>
          <a:p>
            <a:pPr marL="361950" indent="-361950" algn="just" eaLnBrk="1" fontAlgn="auto" hangingPunct="1">
              <a:spcBef>
                <a:spcPts val="580"/>
              </a:spcBef>
              <a:spcAft>
                <a:spcPts val="0"/>
              </a:spcAft>
              <a:buFont typeface="Wingdings 2"/>
              <a:buChar char=""/>
              <a:defRPr/>
            </a:pPr>
            <a:r>
              <a:rPr lang="en-US" sz="2400" dirty="0" err="1"/>
              <a:t>Beberapa</a:t>
            </a:r>
            <a:r>
              <a:rPr lang="en-US" sz="2400" dirty="0"/>
              <a:t> </a:t>
            </a:r>
            <a:r>
              <a:rPr lang="en-US" sz="2400" dirty="0" err="1"/>
              <a:t>hal</a:t>
            </a:r>
            <a:r>
              <a:rPr lang="en-US" sz="2400" dirty="0"/>
              <a:t> yang </a:t>
            </a:r>
            <a:r>
              <a:rPr lang="en-US" sz="2400" dirty="0" err="1"/>
              <a:t>penting</a:t>
            </a:r>
            <a:r>
              <a:rPr lang="en-US" sz="2400" dirty="0"/>
              <a:t> </a:t>
            </a:r>
            <a:r>
              <a:rPr lang="en-US" sz="2400" dirty="0" err="1"/>
              <a:t>diperhatikan</a:t>
            </a:r>
            <a:r>
              <a:rPr lang="en-US" sz="2400" dirty="0"/>
              <a:t> </a:t>
            </a:r>
            <a:r>
              <a:rPr lang="en-US" sz="2400" dirty="0" err="1"/>
              <a:t>sebelum</a:t>
            </a:r>
            <a:r>
              <a:rPr lang="en-US" sz="2400" dirty="0"/>
              <a:t> </a:t>
            </a:r>
            <a:r>
              <a:rPr lang="en-US" sz="2400" dirty="0" err="1"/>
              <a:t>melaksanakan</a:t>
            </a:r>
            <a:r>
              <a:rPr lang="en-US" sz="2400" dirty="0"/>
              <a:t> </a:t>
            </a:r>
            <a:r>
              <a:rPr lang="en-US" sz="2400" dirty="0" err="1"/>
              <a:t>pengukuran</a:t>
            </a:r>
            <a:r>
              <a:rPr lang="en-US" sz="2400" dirty="0"/>
              <a:t> </a:t>
            </a:r>
            <a:r>
              <a:rPr lang="en-US" sz="2400" dirty="0" err="1"/>
              <a:t>maupun</a:t>
            </a:r>
            <a:r>
              <a:rPr lang="en-US" sz="2400" dirty="0"/>
              <a:t> </a:t>
            </a:r>
            <a:r>
              <a:rPr lang="en-US" sz="2400" dirty="0" err="1"/>
              <a:t>pada</a:t>
            </a:r>
            <a:r>
              <a:rPr lang="en-US" sz="2400" dirty="0"/>
              <a:t> </a:t>
            </a:r>
            <a:r>
              <a:rPr lang="en-US" sz="2400" dirty="0" err="1"/>
              <a:t>saat</a:t>
            </a:r>
            <a:r>
              <a:rPr lang="en-US" sz="2400" dirty="0"/>
              <a:t> </a:t>
            </a:r>
            <a:r>
              <a:rPr lang="en-US" sz="2400" dirty="0" err="1"/>
              <a:t>melakukan</a:t>
            </a:r>
            <a:r>
              <a:rPr lang="en-US" sz="2400" dirty="0"/>
              <a:t> </a:t>
            </a:r>
            <a:r>
              <a:rPr lang="en-US" sz="2400" dirty="0" err="1"/>
              <a:t>kalibrasi</a:t>
            </a:r>
            <a:r>
              <a:rPr lang="en-US" sz="2400" dirty="0"/>
              <a:t> </a:t>
            </a:r>
            <a:r>
              <a:rPr lang="en-US" sz="2400" dirty="0" err="1"/>
              <a:t>terhadap</a:t>
            </a:r>
            <a:r>
              <a:rPr lang="en-US" sz="2400" dirty="0"/>
              <a:t> </a:t>
            </a:r>
            <a:r>
              <a:rPr lang="en-US" sz="2400" dirty="0" err="1"/>
              <a:t>instrumen</a:t>
            </a:r>
            <a:r>
              <a:rPr lang="en-US" sz="2400" dirty="0"/>
              <a:t> </a:t>
            </a:r>
            <a:r>
              <a:rPr lang="en-US" sz="2400" dirty="0" err="1"/>
              <a:t>dimensi</a:t>
            </a:r>
            <a:r>
              <a:rPr lang="en-US" sz="2400" dirty="0"/>
              <a:t> </a:t>
            </a:r>
          </a:p>
          <a:p>
            <a:pPr marL="895350" indent="-533400" algn="just" eaLnBrk="1" fontAlgn="auto" hangingPunct="1">
              <a:spcBef>
                <a:spcPts val="580"/>
              </a:spcBef>
              <a:spcAft>
                <a:spcPts val="0"/>
              </a:spcAft>
              <a:buSzPct val="100000"/>
              <a:buFont typeface="Century Schoolbook" pitchFamily="18" charset="0"/>
              <a:buAutoNum type="arabicPeriod"/>
              <a:defRPr/>
            </a:pPr>
            <a:r>
              <a:rPr lang="en-US" sz="2400" dirty="0"/>
              <a:t>Flat (</a:t>
            </a:r>
            <a:r>
              <a:rPr lang="en-US" sz="2400" dirty="0" err="1"/>
              <a:t>kerataan</a:t>
            </a:r>
            <a:r>
              <a:rPr lang="en-US" sz="2400" dirty="0"/>
              <a:t>)</a:t>
            </a:r>
          </a:p>
          <a:p>
            <a:pPr marL="895350" indent="-533400" algn="just" eaLnBrk="1" fontAlgn="auto" hangingPunct="1">
              <a:spcBef>
                <a:spcPts val="580"/>
              </a:spcBef>
              <a:spcAft>
                <a:spcPts val="0"/>
              </a:spcAft>
              <a:buSzPct val="100000"/>
              <a:buFont typeface="Century Schoolbook" pitchFamily="18" charset="0"/>
              <a:buAutoNum type="arabicPeriod"/>
              <a:defRPr/>
            </a:pPr>
            <a:r>
              <a:rPr lang="en-US" sz="2400" dirty="0"/>
              <a:t>Parallel (</a:t>
            </a:r>
            <a:r>
              <a:rPr lang="en-US" sz="2400" dirty="0" err="1"/>
              <a:t>Kesejajaran</a:t>
            </a:r>
            <a:r>
              <a:rPr lang="en-US" sz="2400" dirty="0"/>
              <a:t>)</a:t>
            </a:r>
          </a:p>
          <a:p>
            <a:pPr marL="895350" indent="-533400" algn="just" eaLnBrk="1" fontAlgn="auto" hangingPunct="1">
              <a:spcBef>
                <a:spcPts val="580"/>
              </a:spcBef>
              <a:spcAft>
                <a:spcPts val="0"/>
              </a:spcAft>
              <a:buSzPct val="100000"/>
              <a:buFont typeface="Century Schoolbook" pitchFamily="18" charset="0"/>
              <a:buAutoNum type="arabicPeriod"/>
              <a:defRPr/>
            </a:pPr>
            <a:r>
              <a:rPr lang="en-US" sz="2400" dirty="0" err="1"/>
              <a:t>Penekanan</a:t>
            </a:r>
            <a:r>
              <a:rPr lang="en-US" sz="2400" dirty="0"/>
              <a:t>/</a:t>
            </a:r>
            <a:r>
              <a:rPr lang="en-US" sz="2400" dirty="0" err="1"/>
              <a:t>Penarikan</a:t>
            </a:r>
            <a:r>
              <a:rPr lang="en-US" sz="2400" dirty="0"/>
              <a:t> </a:t>
            </a:r>
            <a:r>
              <a:rPr lang="en-US" sz="2400" dirty="0" err="1"/>
              <a:t>ketika</a:t>
            </a:r>
            <a:r>
              <a:rPr lang="en-US" sz="2400" dirty="0"/>
              <a:t> </a:t>
            </a:r>
            <a:r>
              <a:rPr lang="en-US" sz="2400" dirty="0" err="1"/>
              <a:t>mengukur</a:t>
            </a:r>
            <a:endParaRPr lang="en-US" sz="2400" dirty="0"/>
          </a:p>
          <a:p>
            <a:pPr marL="895350" indent="-533400" algn="just" eaLnBrk="1" fontAlgn="auto" hangingPunct="1">
              <a:spcBef>
                <a:spcPts val="580"/>
              </a:spcBef>
              <a:spcAft>
                <a:spcPts val="0"/>
              </a:spcAft>
              <a:buSzPct val="100000"/>
              <a:buFont typeface="Century Schoolbook" pitchFamily="18" charset="0"/>
              <a:buAutoNum type="arabicPeriod"/>
              <a:defRPr/>
            </a:pPr>
            <a:r>
              <a:rPr lang="en-US" sz="2400" dirty="0" err="1"/>
              <a:t>Pembacaan</a:t>
            </a:r>
            <a:r>
              <a:rPr lang="en-US" sz="2400" dirty="0"/>
              <a:t> </a:t>
            </a:r>
            <a:r>
              <a:rPr lang="en-US" sz="2400" dirty="0" err="1"/>
              <a:t>Skala</a:t>
            </a:r>
            <a:endParaRPr lang="en-US" sz="2400" dirty="0"/>
          </a:p>
          <a:p>
            <a:pPr marL="895350" indent="-533400" algn="just" eaLnBrk="1" fontAlgn="auto" hangingPunct="1">
              <a:spcBef>
                <a:spcPts val="580"/>
              </a:spcBef>
              <a:spcAft>
                <a:spcPts val="0"/>
              </a:spcAft>
              <a:buSzPct val="100000"/>
              <a:buFont typeface="Century Schoolbook" pitchFamily="18" charset="0"/>
              <a:buAutoNum type="arabicPeriod"/>
              <a:defRPr/>
            </a:pPr>
            <a:r>
              <a:rPr lang="fi-FI" sz="2400" dirty="0"/>
              <a:t>Lingkungan pengukuran (suhu .....muai panjang) </a:t>
            </a:r>
          </a:p>
          <a:p>
            <a:pPr marL="361950" indent="-361950" algn="just" eaLnBrk="1" fontAlgn="auto" hangingPunct="1">
              <a:spcBef>
                <a:spcPts val="580"/>
              </a:spcBef>
              <a:spcAft>
                <a:spcPts val="0"/>
              </a:spcAft>
              <a:buFont typeface="Wingdings 2"/>
              <a:buChar char=""/>
              <a:defRPr/>
            </a:pPr>
            <a:r>
              <a:rPr lang="en-US" sz="2400" dirty="0" err="1"/>
              <a:t>Peralatan</a:t>
            </a:r>
            <a:r>
              <a:rPr lang="en-US" sz="2400" dirty="0"/>
              <a:t> </a:t>
            </a:r>
            <a:r>
              <a:rPr lang="en-US" sz="2400" dirty="0" err="1"/>
              <a:t>standar</a:t>
            </a:r>
            <a:r>
              <a:rPr lang="en-US" sz="2400" dirty="0"/>
              <a:t> </a:t>
            </a:r>
            <a:r>
              <a:rPr lang="en-US" sz="2400" dirty="0" err="1"/>
              <a:t>harus</a:t>
            </a:r>
            <a:r>
              <a:rPr lang="en-US" sz="2400" dirty="0"/>
              <a:t> </a:t>
            </a:r>
            <a:r>
              <a:rPr lang="en-US" sz="2400" dirty="0" err="1"/>
              <a:t>sudah</a:t>
            </a:r>
            <a:r>
              <a:rPr lang="en-US" sz="2400" dirty="0"/>
              <a:t> </a:t>
            </a:r>
            <a:r>
              <a:rPr lang="en-US" sz="2400" dirty="0" err="1"/>
              <a:t>terkalibrasi</a:t>
            </a:r>
            <a:r>
              <a:rPr lang="en-US" sz="2400" dirty="0"/>
              <a:t> </a:t>
            </a:r>
            <a:r>
              <a:rPr lang="en-US" sz="2400" dirty="0" err="1"/>
              <a:t>ke</a:t>
            </a:r>
            <a:r>
              <a:rPr lang="en-US" sz="2400" dirty="0"/>
              <a:t> </a:t>
            </a:r>
            <a:r>
              <a:rPr lang="en-US" sz="2400" dirty="0" err="1"/>
              <a:t>laboratorium</a:t>
            </a:r>
            <a:r>
              <a:rPr lang="en-US" sz="2400" dirty="0"/>
              <a:t> yang </a:t>
            </a:r>
            <a:r>
              <a:rPr lang="en-US" sz="2400" dirty="0" err="1"/>
              <a:t>terakreditasi</a:t>
            </a:r>
            <a:r>
              <a:rPr lang="en-US" sz="2400" dirty="0"/>
              <a:t>. </a:t>
            </a:r>
            <a:r>
              <a:rPr lang="en-US" sz="2400" dirty="0" err="1"/>
              <a:t>Kalibrasi</a:t>
            </a:r>
            <a:r>
              <a:rPr lang="en-US" sz="2400" dirty="0"/>
              <a:t> </a:t>
            </a:r>
            <a:r>
              <a:rPr lang="en-US" sz="2400" dirty="0" err="1"/>
              <a:t>dilakukan</a:t>
            </a:r>
            <a:r>
              <a:rPr lang="en-US" sz="2400" dirty="0"/>
              <a:t> </a:t>
            </a:r>
            <a:r>
              <a:rPr lang="en-US" sz="2400" dirty="0" err="1"/>
              <a:t>secara</a:t>
            </a:r>
            <a:r>
              <a:rPr lang="en-US" sz="2400" dirty="0"/>
              <a:t> </a:t>
            </a:r>
            <a:r>
              <a:rPr lang="en-US" sz="2400" dirty="0" err="1"/>
              <a:t>berkala</a:t>
            </a:r>
            <a:r>
              <a:rPr lang="en-US" sz="2400" dirty="0"/>
              <a:t> </a:t>
            </a:r>
            <a:r>
              <a:rPr lang="en-US" sz="2400" dirty="0" err="1"/>
              <a:t>sesuai</a:t>
            </a:r>
            <a:r>
              <a:rPr lang="en-US" sz="2400" dirty="0"/>
              <a:t> </a:t>
            </a:r>
            <a:r>
              <a:rPr lang="en-US" sz="2400" dirty="0" err="1"/>
              <a:t>dengan</a:t>
            </a:r>
            <a:r>
              <a:rPr lang="en-US" sz="2400" dirty="0"/>
              <a:t> </a:t>
            </a:r>
            <a:r>
              <a:rPr lang="en-US" sz="2400" dirty="0" err="1"/>
              <a:t>jadwal</a:t>
            </a:r>
            <a:r>
              <a:rPr lang="en-US" sz="2400" dirty="0"/>
              <a:t> </a:t>
            </a:r>
            <a:r>
              <a:rPr lang="en-US" sz="2400" dirty="0" err="1"/>
              <a:t>kalibrasi</a:t>
            </a:r>
            <a:r>
              <a:rPr lang="en-US" sz="2400" dirty="0"/>
              <a:t> yang </a:t>
            </a:r>
            <a:r>
              <a:rPr lang="en-US" sz="2400" dirty="0" err="1"/>
              <a:t>ditentukan</a:t>
            </a:r>
            <a:r>
              <a:rPr lang="en-US" sz="2400" dirty="0"/>
              <a:t>.</a:t>
            </a:r>
          </a:p>
          <a:p>
            <a:pPr marL="361950" indent="-361950" algn="just" eaLnBrk="1" fontAlgn="auto" hangingPunct="1">
              <a:spcBef>
                <a:spcPts val="580"/>
              </a:spcBef>
              <a:spcAft>
                <a:spcPts val="0"/>
              </a:spcAft>
              <a:buFont typeface="Wingdings 2"/>
              <a:buChar char=""/>
              <a:defRPr/>
            </a:pPr>
            <a:r>
              <a:rPr lang="en-US" sz="2400" dirty="0" err="1"/>
              <a:t>Sertifikat</a:t>
            </a:r>
            <a:r>
              <a:rPr lang="en-US" sz="2400" dirty="0"/>
              <a:t> </a:t>
            </a:r>
            <a:r>
              <a:rPr lang="en-US" sz="2400" dirty="0" err="1"/>
              <a:t>kalibrasi</a:t>
            </a:r>
            <a:r>
              <a:rPr lang="en-US" sz="2400" dirty="0"/>
              <a:t> </a:t>
            </a:r>
            <a:r>
              <a:rPr lang="en-US" sz="2400" dirty="0" err="1"/>
              <a:t>merupakan</a:t>
            </a:r>
            <a:r>
              <a:rPr lang="en-US" sz="2400" dirty="0"/>
              <a:t> </a:t>
            </a:r>
            <a:r>
              <a:rPr lang="en-US" sz="2400" dirty="0" err="1"/>
              <a:t>bukti</a:t>
            </a:r>
            <a:r>
              <a:rPr lang="en-US" sz="2400" dirty="0"/>
              <a:t> </a:t>
            </a:r>
            <a:r>
              <a:rPr lang="en-US" sz="2400" dirty="0" err="1"/>
              <a:t>ketertelusuran</a:t>
            </a:r>
            <a:r>
              <a:rPr lang="en-US" sz="2400" dirty="0"/>
              <a:t> </a:t>
            </a:r>
            <a:r>
              <a:rPr lang="en-US" sz="2400" i="1" dirty="0"/>
              <a:t>(traceability).</a:t>
            </a:r>
            <a:endParaRPr lang="id-ID" i="1" dirty="0"/>
          </a:p>
        </p:txBody>
      </p:sp>
      <p:sp>
        <p:nvSpPr>
          <p:cNvPr id="5" name="Rectangle 4"/>
          <p:cNvSpPr/>
          <p:nvPr/>
        </p:nvSpPr>
        <p:spPr>
          <a:xfrm>
            <a:off x="0" y="6553200"/>
            <a:ext cx="9144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D5C7E858-6643-4D7C-B96C-C5D1DB59226B}"/>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932E2612-C117-4C34-A6A0-E23EE537D9EB}"/>
              </a:ext>
            </a:extLst>
          </p:cNvPr>
          <p:cNvSpPr>
            <a:spLocks noGrp="1"/>
          </p:cNvSpPr>
          <p:nvPr>
            <p:ph type="sldNum" sz="quarter" idx="12"/>
          </p:nvPr>
        </p:nvSpPr>
        <p:spPr/>
        <p:txBody>
          <a:bodyPr/>
          <a:lstStyle/>
          <a:p>
            <a:pPr>
              <a:defRPr/>
            </a:pPr>
            <a:fld id="{D2DB2A2B-0A4B-4B62-BDA5-2B72A4CE149F}" type="slidenum">
              <a:rPr lang="en-US" altLang="en-US" smtClean="0"/>
              <a:pPr>
                <a:defRPr/>
              </a:pPr>
              <a:t>20</a:t>
            </a:fld>
            <a:endParaRPr lang="en-US" altLang="en-US"/>
          </a:p>
        </p:txBody>
      </p:sp>
    </p:spTree>
  </p:cSld>
  <p:clrMapOvr>
    <a:masterClrMapping/>
  </p:clrMapOvr>
  <p:transition spd="slow">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Calibro archetto graduato.JPG"/>
          <p:cNvPicPr>
            <a:picLocks noChangeAspect="1" noChangeArrowheads="1"/>
          </p:cNvPicPr>
          <p:nvPr/>
        </p:nvPicPr>
        <p:blipFill>
          <a:blip r:embed="rId2"/>
          <a:srcRect/>
          <a:stretch>
            <a:fillRect/>
          </a:stretch>
        </p:blipFill>
        <p:spPr bwMode="auto">
          <a:xfrm>
            <a:off x="0" y="36575"/>
            <a:ext cx="9107424" cy="6821425"/>
          </a:xfrm>
          <a:prstGeom prst="rect">
            <a:avLst/>
          </a:prstGeom>
          <a:noFill/>
          <a:ln w="9525">
            <a:noFill/>
            <a:miter lim="800000"/>
            <a:headEnd/>
            <a:tailEnd/>
          </a:ln>
        </p:spPr>
      </p:pic>
      <p:sp>
        <p:nvSpPr>
          <p:cNvPr id="2" name="Title 1"/>
          <p:cNvSpPr>
            <a:spLocks noGrp="1"/>
          </p:cNvSpPr>
          <p:nvPr>
            <p:ph type="title"/>
          </p:nvPr>
        </p:nvSpPr>
        <p:spPr>
          <a:xfrm>
            <a:off x="21336" y="9144"/>
            <a:ext cx="9122664" cy="1143000"/>
          </a:xfrm>
        </p:spPr>
        <p:txBody>
          <a:bodyPr/>
          <a:lstStyle/>
          <a:p>
            <a:pPr algn="l"/>
            <a:r>
              <a:rPr lang="id-ID" b="1" dirty="0"/>
              <a:t>Kilas Sejarah Caliper</a:t>
            </a:r>
          </a:p>
        </p:txBody>
      </p:sp>
      <p:sp>
        <p:nvSpPr>
          <p:cNvPr id="3" name="Content Placeholder 2"/>
          <p:cNvSpPr>
            <a:spLocks noGrp="1"/>
          </p:cNvSpPr>
          <p:nvPr>
            <p:ph idx="1"/>
          </p:nvPr>
        </p:nvSpPr>
        <p:spPr>
          <a:xfrm>
            <a:off x="152400" y="4712081"/>
            <a:ext cx="4703064" cy="1981962"/>
          </a:xfrm>
        </p:spPr>
        <p:txBody>
          <a:bodyPr>
            <a:normAutofit/>
          </a:bodyPr>
          <a:lstStyle/>
          <a:p>
            <a:pPr marL="0" indent="0">
              <a:buNone/>
            </a:pPr>
            <a:r>
              <a:rPr lang="id-ID" sz="1800" dirty="0"/>
              <a:t>Caliper merupakan alat ukur yang telah dikenal sejak lama. Pada abad ke 6 sebelum Masehi, Caliper biasa digunakan oleh orang-orang Yunani dan Romawi. Kemudian pada zaman dinasti Han di Cina (± 200 tahun sebelum masehi), caliper dibuat dari bahan perunggu.</a:t>
            </a:r>
          </a:p>
        </p:txBody>
      </p:sp>
      <p:sp>
        <p:nvSpPr>
          <p:cNvPr id="4" name="Footer Placeholder 3">
            <a:extLst>
              <a:ext uri="{FF2B5EF4-FFF2-40B4-BE49-F238E27FC236}">
                <a16:creationId xmlns:a16="http://schemas.microsoft.com/office/drawing/2014/main" id="{895AAFDB-3060-4E54-A3D2-6F7957F9E4DB}"/>
              </a:ext>
            </a:extLst>
          </p:cNvPr>
          <p:cNvSpPr>
            <a:spLocks noGrp="1"/>
          </p:cNvSpPr>
          <p:nvPr>
            <p:ph type="ftr" sz="quarter" idx="11"/>
          </p:nvPr>
        </p:nvSpPr>
        <p:spPr/>
        <p:txBody>
          <a:bodyPr/>
          <a:lstStyle/>
          <a:p>
            <a:pPr>
              <a:defRPr/>
            </a:pPr>
            <a:r>
              <a:rPr lang="en-US"/>
              <a:t>Caliper 01/Rev 01 (c)Copyright, sentral sistem, Juli 2020</a:t>
            </a:r>
          </a:p>
        </p:txBody>
      </p:sp>
      <p:sp>
        <p:nvSpPr>
          <p:cNvPr id="6" name="Slide Number Placeholder 5">
            <a:extLst>
              <a:ext uri="{FF2B5EF4-FFF2-40B4-BE49-F238E27FC236}">
                <a16:creationId xmlns:a16="http://schemas.microsoft.com/office/drawing/2014/main" id="{CBBD1A3C-1A78-4871-8B48-2E55BD6F420D}"/>
              </a:ext>
            </a:extLst>
          </p:cNvPr>
          <p:cNvSpPr>
            <a:spLocks noGrp="1"/>
          </p:cNvSpPr>
          <p:nvPr>
            <p:ph type="sldNum" sz="quarter" idx="12"/>
          </p:nvPr>
        </p:nvSpPr>
        <p:spPr/>
        <p:txBody>
          <a:bodyPr/>
          <a:lstStyle/>
          <a:p>
            <a:pPr>
              <a:defRPr/>
            </a:pPr>
            <a:fld id="{D2DB2A2B-0A4B-4B62-BDA5-2B72A4CE149F}" type="slidenum">
              <a:rPr lang="en-US" altLang="en-US" smtClean="0"/>
              <a:pPr>
                <a:defRPr/>
              </a:pPr>
              <a:t>21</a:t>
            </a:fld>
            <a:endParaRPr lang="en-US" altLang="en-US"/>
          </a:p>
        </p:txBody>
      </p:sp>
    </p:spTree>
    <p:extLst>
      <p:ext uri="{BB962C8B-B14F-4D97-AF65-F5344CB8AC3E}">
        <p14:creationId xmlns:p14="http://schemas.microsoft.com/office/powerpoint/2010/main" val="3004625020"/>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srcRect/>
          <a:stretch>
            <a:fillRect/>
          </a:stretch>
        </p:blipFill>
        <p:spPr bwMode="auto">
          <a:xfrm>
            <a:off x="4940808" y="4065708"/>
            <a:ext cx="4123944" cy="1188255"/>
          </a:xfrm>
          <a:prstGeom prst="rect">
            <a:avLst/>
          </a:prstGeom>
          <a:noFill/>
          <a:ln w="9525">
            <a:noFill/>
            <a:miter lim="800000"/>
            <a:headEnd/>
            <a:tailEnd/>
          </a:ln>
          <a:effectLst/>
        </p:spPr>
      </p:pic>
      <p:sp>
        <p:nvSpPr>
          <p:cNvPr id="2" name="Title 1"/>
          <p:cNvSpPr>
            <a:spLocks noGrp="1"/>
          </p:cNvSpPr>
          <p:nvPr>
            <p:ph type="title"/>
          </p:nvPr>
        </p:nvSpPr>
        <p:spPr>
          <a:xfrm>
            <a:off x="110045" y="2553111"/>
            <a:ext cx="8686800" cy="1143000"/>
          </a:xfrm>
        </p:spPr>
        <p:txBody>
          <a:bodyPr>
            <a:normAutofit fontScale="90000"/>
          </a:bodyPr>
          <a:lstStyle/>
          <a:p>
            <a:pPr algn="l"/>
            <a:r>
              <a:rPr lang="id-ID" b="1" dirty="0"/>
              <a:t>Caliper berdasarkan </a:t>
            </a:r>
            <a:br>
              <a:rPr lang="id-ID" b="1" dirty="0"/>
            </a:br>
            <a:r>
              <a:rPr lang="id-ID" b="1" dirty="0"/>
              <a:t>Skala Pembacaan</a:t>
            </a:r>
          </a:p>
        </p:txBody>
      </p:sp>
      <p:sp>
        <p:nvSpPr>
          <p:cNvPr id="3" name="Content Placeholder 2"/>
          <p:cNvSpPr>
            <a:spLocks noGrp="1"/>
          </p:cNvSpPr>
          <p:nvPr>
            <p:ph idx="1"/>
          </p:nvPr>
        </p:nvSpPr>
        <p:spPr>
          <a:xfrm>
            <a:off x="152400" y="3886200"/>
            <a:ext cx="3276600" cy="2133600"/>
          </a:xfrm>
        </p:spPr>
        <p:txBody>
          <a:bodyPr/>
          <a:lstStyle/>
          <a:p>
            <a:r>
              <a:rPr lang="id-ID" dirty="0"/>
              <a:t>Vernier Caliper</a:t>
            </a:r>
          </a:p>
          <a:p>
            <a:r>
              <a:rPr lang="id-ID" dirty="0"/>
              <a:t>Dial Caliper</a:t>
            </a:r>
          </a:p>
          <a:p>
            <a:r>
              <a:rPr lang="id-ID" dirty="0"/>
              <a:t>Digital Caliper</a:t>
            </a:r>
          </a:p>
        </p:txBody>
      </p:sp>
      <p:pic>
        <p:nvPicPr>
          <p:cNvPr id="4099" name="Picture 3"/>
          <p:cNvPicPr>
            <a:picLocks noChangeAspect="1" noChangeArrowheads="1"/>
          </p:cNvPicPr>
          <p:nvPr/>
        </p:nvPicPr>
        <p:blipFill>
          <a:blip r:embed="rId3"/>
          <a:srcRect/>
          <a:stretch>
            <a:fillRect/>
          </a:stretch>
        </p:blipFill>
        <p:spPr bwMode="auto">
          <a:xfrm>
            <a:off x="4940808" y="5662780"/>
            <a:ext cx="3977640" cy="1195220"/>
          </a:xfrm>
          <a:prstGeom prst="rect">
            <a:avLst/>
          </a:prstGeom>
          <a:noFill/>
          <a:ln w="9525">
            <a:noFill/>
            <a:miter lim="800000"/>
            <a:headEnd/>
            <a:tailEnd/>
          </a:ln>
          <a:effectLst/>
        </p:spPr>
      </p:pic>
      <p:pic>
        <p:nvPicPr>
          <p:cNvPr id="14" name="irc_mi" descr="Vernier%20Caliper_Mitutoyo_531-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808" y="2515011"/>
            <a:ext cx="38560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txBox="1">
            <a:spLocks/>
          </p:cNvSpPr>
          <p:nvPr/>
        </p:nvSpPr>
        <p:spPr bwMode="auto">
          <a:xfrm>
            <a:off x="21336" y="9144"/>
            <a:ext cx="912266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id-ID" b="1" dirty="0"/>
              <a:t>Kilas Sejarah Caliper</a:t>
            </a:r>
          </a:p>
        </p:txBody>
      </p:sp>
      <p:sp>
        <p:nvSpPr>
          <p:cNvPr id="16" name="Content Placeholder 2"/>
          <p:cNvSpPr txBox="1">
            <a:spLocks/>
          </p:cNvSpPr>
          <p:nvPr/>
        </p:nvSpPr>
        <p:spPr bwMode="auto">
          <a:xfrm>
            <a:off x="609600" y="1033683"/>
            <a:ext cx="8077200" cy="108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400" dirty="0"/>
              <a:t>Joseph R. Brown pada tahun 1851 dari Amerika adalah orang pertama yang mengembangkan caliper dalam bentuknya yang modern seperti yang kita kenal sekarang ini.</a:t>
            </a:r>
          </a:p>
        </p:txBody>
      </p:sp>
      <p:sp>
        <p:nvSpPr>
          <p:cNvPr id="4" name="Footer Placeholder 3">
            <a:extLst>
              <a:ext uri="{FF2B5EF4-FFF2-40B4-BE49-F238E27FC236}">
                <a16:creationId xmlns:a16="http://schemas.microsoft.com/office/drawing/2014/main" id="{635CBA3F-9B26-4B44-93BE-25DFC8F377F5}"/>
              </a:ext>
            </a:extLst>
          </p:cNvPr>
          <p:cNvSpPr>
            <a:spLocks noGrp="1"/>
          </p:cNvSpPr>
          <p:nvPr>
            <p:ph type="ftr" sz="quarter" idx="11"/>
          </p:nvPr>
        </p:nvSpPr>
        <p:spPr/>
        <p:txBody>
          <a:bodyPr/>
          <a:lstStyle/>
          <a:p>
            <a:pPr>
              <a:defRPr/>
            </a:pPr>
            <a:r>
              <a:rPr lang="en-US"/>
              <a:t>Caliper 01/Rev 01 (c)Copyright, sentral sistem, Juli 2020</a:t>
            </a:r>
          </a:p>
        </p:txBody>
      </p:sp>
      <p:sp>
        <p:nvSpPr>
          <p:cNvPr id="5" name="Slide Number Placeholder 4">
            <a:extLst>
              <a:ext uri="{FF2B5EF4-FFF2-40B4-BE49-F238E27FC236}">
                <a16:creationId xmlns:a16="http://schemas.microsoft.com/office/drawing/2014/main" id="{AD325269-B30A-430B-A49E-612A84C71625}"/>
              </a:ext>
            </a:extLst>
          </p:cNvPr>
          <p:cNvSpPr>
            <a:spLocks noGrp="1"/>
          </p:cNvSpPr>
          <p:nvPr>
            <p:ph type="sldNum" sz="quarter" idx="12"/>
          </p:nvPr>
        </p:nvSpPr>
        <p:spPr/>
        <p:txBody>
          <a:bodyPr/>
          <a:lstStyle/>
          <a:p>
            <a:pPr>
              <a:defRPr/>
            </a:pPr>
            <a:fld id="{D2DB2A2B-0A4B-4B62-BDA5-2B72A4CE149F}" type="slidenum">
              <a:rPr lang="en-US" altLang="en-US" smtClean="0"/>
              <a:pPr>
                <a:defRPr/>
              </a:pPr>
              <a:t>22</a:t>
            </a:fld>
            <a:endParaRPr lang="en-US" altLang="en-US"/>
          </a:p>
        </p:txBody>
      </p:sp>
    </p:spTree>
    <p:extLst>
      <p:ext uri="{BB962C8B-B14F-4D97-AF65-F5344CB8AC3E}">
        <p14:creationId xmlns:p14="http://schemas.microsoft.com/office/powerpoint/2010/main" val="2690926182"/>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16">
                                            <p:txEl>
                                              <p:pRg st="0" end="0"/>
                                            </p:txEl>
                                          </p:spTgt>
                                        </p:tgtEl>
                                        <p:attrNameLst>
                                          <p:attrName>style.visibility</p:attrName>
                                        </p:attrNameLst>
                                      </p:cBhvr>
                                      <p:to>
                                        <p:strVal val="visible"/>
                                      </p:to>
                                    </p:set>
                                    <p:anim calcmode="discrete" valueType="clr">
                                      <p:cBhvr override="childStyle">
                                        <p:cTn id="25" dur="80"/>
                                        <p:tgtEl>
                                          <p:spTgt spid="1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6">
                                            <p:txEl>
                                              <p:pRg st="0" end="0"/>
                                            </p:txEl>
                                          </p:spTgt>
                                        </p:tgtEl>
                                        <p:attrNameLst>
                                          <p:attrName>fillcolor</p:attrName>
                                        </p:attrNameLst>
                                      </p:cBhvr>
                                      <p:tavLst>
                                        <p:tav tm="0">
                                          <p:val>
                                            <p:clrVal>
                                              <a:schemeClr val="accent2"/>
                                            </p:clrVal>
                                          </p:val>
                                        </p:tav>
                                        <p:tav tm="50000">
                                          <p:val>
                                            <p:clrVal>
                                              <a:schemeClr val="hlink"/>
                                            </p:clrVal>
                                          </p:val>
                                        </p:tav>
                                      </p:tavLst>
                                    </p:anim>
                                    <p:set>
                                      <p:cBhvr>
                                        <p:cTn id="27" dur="80"/>
                                        <p:tgtEl>
                                          <p:spTgt spid="1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066800" y="563969"/>
            <a:ext cx="4114800" cy="166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d-ID" sz="2000" dirty="0"/>
              <a:t>Pengukuran eksternal</a:t>
            </a:r>
          </a:p>
          <a:p>
            <a:r>
              <a:rPr lang="id-ID" sz="2000" dirty="0"/>
              <a:t>Pengukuran internal</a:t>
            </a:r>
          </a:p>
          <a:p>
            <a:r>
              <a:rPr lang="id-ID" sz="2000" dirty="0"/>
              <a:t>Pengukuran kedalaman (depth)</a:t>
            </a:r>
            <a:endParaRPr lang="en-US" sz="2000" dirty="0"/>
          </a:p>
          <a:p>
            <a:r>
              <a:rPr lang="en-US" sz="2000" dirty="0" err="1"/>
              <a:t>Pengukuran</a:t>
            </a:r>
            <a:r>
              <a:rPr lang="en-US" sz="2000" dirty="0"/>
              <a:t> Step</a:t>
            </a:r>
            <a:endParaRPr lang="id-ID" sz="2000" dirty="0"/>
          </a:p>
        </p:txBody>
      </p:sp>
      <p:sp>
        <p:nvSpPr>
          <p:cNvPr id="10" name="Title 1"/>
          <p:cNvSpPr txBox="1">
            <a:spLocks/>
          </p:cNvSpPr>
          <p:nvPr/>
        </p:nvSpPr>
        <p:spPr bwMode="auto">
          <a:xfrm>
            <a:off x="0" y="-7531"/>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75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id-ID" sz="4000" b="1" dirty="0"/>
              <a:t>Caliper berdasarkan </a:t>
            </a:r>
            <a:r>
              <a:rPr lang="en-US" sz="4000" b="1" dirty="0" err="1"/>
              <a:t>fungsi</a:t>
            </a:r>
            <a:endParaRPr lang="id-ID" sz="4000" b="1" dirty="0"/>
          </a:p>
        </p:txBody>
      </p:sp>
      <p:pic>
        <p:nvPicPr>
          <p:cNvPr id="4" name="Picture 3"/>
          <p:cNvPicPr>
            <a:picLocks noChangeAspect="1"/>
          </p:cNvPicPr>
          <p:nvPr/>
        </p:nvPicPr>
        <p:blipFill>
          <a:blip r:embed="rId2"/>
          <a:stretch>
            <a:fillRect/>
          </a:stretch>
        </p:blipFill>
        <p:spPr>
          <a:xfrm>
            <a:off x="512064" y="2224018"/>
            <a:ext cx="8174736" cy="4497457"/>
          </a:xfrm>
          <a:prstGeom prst="rect">
            <a:avLst/>
          </a:prstGeom>
        </p:spPr>
      </p:pic>
      <p:sp>
        <p:nvSpPr>
          <p:cNvPr id="2" name="Footer Placeholder 1">
            <a:extLst>
              <a:ext uri="{FF2B5EF4-FFF2-40B4-BE49-F238E27FC236}">
                <a16:creationId xmlns:a16="http://schemas.microsoft.com/office/drawing/2014/main" id="{43AF4608-E000-4D67-84D1-FD7406EDE159}"/>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81A3F3CD-DEEA-4054-A305-6FB55E2CE5D6}"/>
              </a:ext>
            </a:extLst>
          </p:cNvPr>
          <p:cNvSpPr>
            <a:spLocks noGrp="1"/>
          </p:cNvSpPr>
          <p:nvPr>
            <p:ph type="sldNum" sz="quarter" idx="12"/>
          </p:nvPr>
        </p:nvSpPr>
        <p:spPr/>
        <p:txBody>
          <a:bodyPr/>
          <a:lstStyle/>
          <a:p>
            <a:pPr>
              <a:defRPr/>
            </a:pPr>
            <a:fld id="{D2DB2A2B-0A4B-4B62-BDA5-2B72A4CE149F}" type="slidenum">
              <a:rPr lang="en-US" altLang="en-US" smtClean="0"/>
              <a:pPr>
                <a:defRPr/>
              </a:pPr>
              <a:t>23</a:t>
            </a:fld>
            <a:endParaRPr lang="en-US" altLang="en-US"/>
          </a:p>
        </p:txBody>
      </p:sp>
    </p:spTree>
    <p:extLst>
      <p:ext uri="{BB962C8B-B14F-4D97-AF65-F5344CB8AC3E}">
        <p14:creationId xmlns:p14="http://schemas.microsoft.com/office/powerpoint/2010/main" val="922027173"/>
      </p:ext>
    </p:extLst>
  </p:cSld>
  <p:clrMapOvr>
    <a:masterClrMapping/>
  </p:clrMapOvr>
  <p:transition spd="slow">
    <p:pull dir="d"/>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6" name="Picture 2"/>
          <p:cNvPicPr>
            <a:picLocks noGrp="1" noChangeAspect="1" noChangeArrowheads="1"/>
          </p:cNvPicPr>
          <p:nvPr>
            <p:ph idx="1"/>
          </p:nvPr>
        </p:nvPicPr>
        <p:blipFill>
          <a:blip r:embed="rId2"/>
          <a:srcRect l="896" r="5001" b="12520"/>
          <a:stretch>
            <a:fillRect/>
          </a:stretch>
        </p:blipFill>
        <p:spPr>
          <a:xfrm>
            <a:off x="609600" y="609600"/>
            <a:ext cx="8001000" cy="5632450"/>
          </a:xfrm>
          <a:ln w="38100" cap="sq">
            <a:solidFill>
              <a:srgbClr val="000000"/>
            </a:solidFill>
          </a:ln>
          <a:effectLst>
            <a:outerShdw blurRad="50800" dist="38100" dir="2700000" algn="tl" rotWithShape="0">
              <a:srgbClr val="000000">
                <a:alpha val="43000"/>
              </a:srgbClr>
            </a:outerShdw>
          </a:effectLst>
        </p:spPr>
      </p:pic>
      <p:sp>
        <p:nvSpPr>
          <p:cNvPr id="2" name="Footer Placeholder 1">
            <a:extLst>
              <a:ext uri="{FF2B5EF4-FFF2-40B4-BE49-F238E27FC236}">
                <a16:creationId xmlns:a16="http://schemas.microsoft.com/office/drawing/2014/main" id="{217588A2-93A1-4D77-832D-ACD919DC66CA}"/>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380954DA-F182-41F4-ADFC-68A6050009B0}"/>
              </a:ext>
            </a:extLst>
          </p:cNvPr>
          <p:cNvSpPr>
            <a:spLocks noGrp="1"/>
          </p:cNvSpPr>
          <p:nvPr>
            <p:ph type="sldNum" sz="quarter" idx="12"/>
          </p:nvPr>
        </p:nvSpPr>
        <p:spPr/>
        <p:txBody>
          <a:bodyPr/>
          <a:lstStyle/>
          <a:p>
            <a:pPr>
              <a:defRPr/>
            </a:pPr>
            <a:fld id="{D2DB2A2B-0A4B-4B62-BDA5-2B72A4CE149F}" type="slidenum">
              <a:rPr lang="en-US" altLang="en-US" smtClean="0"/>
              <a:pPr>
                <a:defRPr/>
              </a:pPr>
              <a:t>24</a:t>
            </a:fld>
            <a:endParaRPr lang="en-US" altLang="en-US"/>
          </a:p>
        </p:txBody>
      </p:sp>
    </p:spTree>
  </p:cSld>
  <p:clrMapOvr>
    <a:masterClrMapping/>
  </p:clrMapOvr>
  <p:transition spd="slow">
    <p:pull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auto">
          <a:xfrm>
            <a:off x="21336" y="9144"/>
            <a:ext cx="912266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n-US" b="1" dirty="0"/>
              <a:t>Caliper </a:t>
            </a:r>
            <a:r>
              <a:rPr lang="en-US" b="1" dirty="0" err="1"/>
              <a:t>dengan</a:t>
            </a:r>
            <a:r>
              <a:rPr lang="en-US" b="1" dirty="0"/>
              <a:t> </a:t>
            </a:r>
            <a:r>
              <a:rPr lang="en-US" b="1" dirty="0" err="1"/>
              <a:t>kegunaan</a:t>
            </a:r>
            <a:r>
              <a:rPr lang="en-US" b="1" dirty="0"/>
              <a:t> </a:t>
            </a:r>
            <a:r>
              <a:rPr lang="en-US" b="1" dirty="0" err="1"/>
              <a:t>khusus</a:t>
            </a:r>
            <a:endParaRPr lang="id-ID" b="1" dirty="0"/>
          </a:p>
        </p:txBody>
      </p:sp>
      <p:pic>
        <p:nvPicPr>
          <p:cNvPr id="6" name="Picture 5"/>
          <p:cNvPicPr>
            <a:picLocks noChangeAspect="1"/>
          </p:cNvPicPr>
          <p:nvPr/>
        </p:nvPicPr>
        <p:blipFill>
          <a:blip r:embed="rId2"/>
          <a:stretch>
            <a:fillRect/>
          </a:stretch>
        </p:blipFill>
        <p:spPr>
          <a:xfrm>
            <a:off x="295275" y="1152144"/>
            <a:ext cx="6257925" cy="5038725"/>
          </a:xfrm>
          <a:prstGeom prst="rect">
            <a:avLst/>
          </a:prstGeom>
        </p:spPr>
      </p:pic>
      <p:pic>
        <p:nvPicPr>
          <p:cNvPr id="13" name="Picture 5"/>
          <p:cNvPicPr>
            <a:picLocks noChangeAspect="1" noChangeArrowheads="1"/>
          </p:cNvPicPr>
          <p:nvPr/>
        </p:nvPicPr>
        <p:blipFill>
          <a:blip r:embed="rId3"/>
          <a:srcRect/>
          <a:stretch>
            <a:fillRect/>
          </a:stretch>
        </p:blipFill>
        <p:spPr bwMode="auto">
          <a:xfrm>
            <a:off x="6689598" y="990600"/>
            <a:ext cx="1997202" cy="1701616"/>
          </a:xfrm>
          <a:prstGeom prst="rect">
            <a:avLst/>
          </a:prstGeom>
          <a:noFill/>
          <a:ln w="9525">
            <a:noFill/>
            <a:miter lim="800000"/>
            <a:headEnd/>
            <a:tailEnd/>
          </a:ln>
          <a:effectLst/>
        </p:spPr>
      </p:pic>
      <p:pic>
        <p:nvPicPr>
          <p:cNvPr id="17" name="Picture 3"/>
          <p:cNvPicPr>
            <a:picLocks noChangeAspect="1" noChangeArrowheads="1"/>
          </p:cNvPicPr>
          <p:nvPr/>
        </p:nvPicPr>
        <p:blipFill>
          <a:blip r:embed="rId4"/>
          <a:srcRect/>
          <a:stretch>
            <a:fillRect/>
          </a:stretch>
        </p:blipFill>
        <p:spPr bwMode="auto">
          <a:xfrm>
            <a:off x="6689598" y="2804812"/>
            <a:ext cx="1997202" cy="1898870"/>
          </a:xfrm>
          <a:prstGeom prst="rect">
            <a:avLst/>
          </a:prstGeom>
          <a:noFill/>
          <a:ln w="9525">
            <a:noFill/>
            <a:miter lim="800000"/>
            <a:headEnd/>
            <a:tailEnd/>
          </a:ln>
          <a:effectLst/>
        </p:spPr>
      </p:pic>
      <p:pic>
        <p:nvPicPr>
          <p:cNvPr id="18" name="Picture 2"/>
          <p:cNvPicPr>
            <a:picLocks noChangeAspect="1" noChangeArrowheads="1"/>
          </p:cNvPicPr>
          <p:nvPr/>
        </p:nvPicPr>
        <p:blipFill>
          <a:blip r:embed="rId5"/>
          <a:srcRect/>
          <a:stretch>
            <a:fillRect/>
          </a:stretch>
        </p:blipFill>
        <p:spPr bwMode="auto">
          <a:xfrm>
            <a:off x="6667629" y="4821095"/>
            <a:ext cx="2041140" cy="1536504"/>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46923336-567F-4887-A53D-2847BD2DB448}"/>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4D50357-86A4-408A-BEDC-4589A4C24937}"/>
              </a:ext>
            </a:extLst>
          </p:cNvPr>
          <p:cNvSpPr>
            <a:spLocks noGrp="1"/>
          </p:cNvSpPr>
          <p:nvPr>
            <p:ph type="sldNum" sz="quarter" idx="12"/>
          </p:nvPr>
        </p:nvSpPr>
        <p:spPr/>
        <p:txBody>
          <a:bodyPr/>
          <a:lstStyle/>
          <a:p>
            <a:pPr>
              <a:defRPr/>
            </a:pPr>
            <a:fld id="{D2DB2A2B-0A4B-4B62-BDA5-2B72A4CE149F}" type="slidenum">
              <a:rPr lang="en-US" altLang="en-US" smtClean="0"/>
              <a:pPr>
                <a:defRPr/>
              </a:pPr>
              <a:t>25</a:t>
            </a:fld>
            <a:endParaRPr lang="en-US" altLang="en-US"/>
          </a:p>
        </p:txBody>
      </p:sp>
    </p:spTree>
    <p:extLst>
      <p:ext uri="{BB962C8B-B14F-4D97-AF65-F5344CB8AC3E}">
        <p14:creationId xmlns:p14="http://schemas.microsoft.com/office/powerpoint/2010/main" val="3479002002"/>
      </p:ext>
    </p:extLst>
  </p:cSld>
  <p:clrMapOvr>
    <a:masterClrMapping/>
  </p:clrMapOvr>
  <p:transition spd="slow">
    <p:pull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 y="9144"/>
            <a:ext cx="9122664" cy="1143000"/>
          </a:xfrm>
        </p:spPr>
        <p:txBody>
          <a:bodyPr/>
          <a:lstStyle/>
          <a:p>
            <a:pPr algn="l"/>
            <a:r>
              <a:rPr lang="en-US" b="1" dirty="0" err="1"/>
              <a:t>Konstruksi</a:t>
            </a:r>
            <a:r>
              <a:rPr lang="en-US" b="1" dirty="0"/>
              <a:t> </a:t>
            </a:r>
            <a:r>
              <a:rPr lang="en-US" b="1" dirty="0" err="1"/>
              <a:t>dan</a:t>
            </a:r>
            <a:r>
              <a:rPr lang="en-US" b="1" dirty="0"/>
              <a:t> </a:t>
            </a:r>
            <a:r>
              <a:rPr lang="en-US" b="1" dirty="0" err="1"/>
              <a:t>Bagian-bagian</a:t>
            </a:r>
            <a:r>
              <a:rPr lang="en-US" b="1" dirty="0"/>
              <a:t> Caliper</a:t>
            </a:r>
            <a:endParaRPr lang="id-ID" b="1" dirty="0"/>
          </a:p>
        </p:txBody>
      </p:sp>
      <p:pic>
        <p:nvPicPr>
          <p:cNvPr id="7" name="Picture 3"/>
          <p:cNvPicPr>
            <a:picLocks noChangeAspect="1" noChangeArrowheads="1"/>
          </p:cNvPicPr>
          <p:nvPr/>
        </p:nvPicPr>
        <p:blipFill>
          <a:blip r:embed="rId2"/>
          <a:srcRect/>
          <a:stretch>
            <a:fillRect/>
          </a:stretch>
        </p:blipFill>
        <p:spPr bwMode="auto">
          <a:xfrm>
            <a:off x="0" y="1023316"/>
            <a:ext cx="6414485" cy="2809544"/>
          </a:xfrm>
          <a:prstGeom prst="rect">
            <a:avLst/>
          </a:prstGeom>
          <a:noFill/>
          <a:ln w="9525">
            <a:noFill/>
            <a:miter lim="800000"/>
            <a:headEnd/>
            <a:tailEnd/>
          </a:ln>
          <a:effectLst/>
        </p:spPr>
      </p:pic>
      <p:pic>
        <p:nvPicPr>
          <p:cNvPr id="8" name="Picture 3"/>
          <p:cNvPicPr>
            <a:picLocks noChangeAspect="1" noChangeArrowheads="1"/>
          </p:cNvPicPr>
          <p:nvPr/>
        </p:nvPicPr>
        <p:blipFill>
          <a:blip r:embed="rId2"/>
          <a:srcRect/>
          <a:stretch>
            <a:fillRect/>
          </a:stretch>
        </p:blipFill>
        <p:spPr bwMode="auto">
          <a:xfrm>
            <a:off x="2286000" y="3854196"/>
            <a:ext cx="6858000" cy="3003804"/>
          </a:xfrm>
          <a:prstGeom prst="rect">
            <a:avLst/>
          </a:prstGeom>
          <a:noFill/>
          <a:ln w="9525">
            <a:noFill/>
            <a:miter lim="800000"/>
            <a:headEnd/>
            <a:tailEnd/>
          </a:ln>
          <a:effectLst/>
        </p:spPr>
      </p:pic>
      <p:sp>
        <p:nvSpPr>
          <p:cNvPr id="9" name="Content Placeholder 2"/>
          <p:cNvSpPr txBox="1">
            <a:spLocks/>
          </p:cNvSpPr>
          <p:nvPr/>
        </p:nvSpPr>
        <p:spPr bwMode="auto">
          <a:xfrm>
            <a:off x="533400" y="3854196"/>
            <a:ext cx="2133600" cy="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Type M</a:t>
            </a:r>
            <a:endParaRPr lang="id-ID" sz="2000" dirty="0"/>
          </a:p>
        </p:txBody>
      </p:sp>
      <p:sp>
        <p:nvSpPr>
          <p:cNvPr id="10" name="Content Placeholder 2"/>
          <p:cNvSpPr txBox="1">
            <a:spLocks/>
          </p:cNvSpPr>
          <p:nvPr/>
        </p:nvSpPr>
        <p:spPr bwMode="auto">
          <a:xfrm>
            <a:off x="1828800" y="6249035"/>
            <a:ext cx="2133600" cy="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Type CM</a:t>
            </a:r>
            <a:endParaRPr lang="id-ID" sz="2000" dirty="0"/>
          </a:p>
        </p:txBody>
      </p:sp>
      <p:pic>
        <p:nvPicPr>
          <p:cNvPr id="6" name="Picture 5"/>
          <p:cNvPicPr>
            <a:picLocks noChangeAspect="1"/>
          </p:cNvPicPr>
          <p:nvPr/>
        </p:nvPicPr>
        <p:blipFill>
          <a:blip r:embed="rId3"/>
          <a:stretch>
            <a:fillRect/>
          </a:stretch>
        </p:blipFill>
        <p:spPr>
          <a:xfrm>
            <a:off x="6731492" y="1803019"/>
            <a:ext cx="2095500" cy="1600200"/>
          </a:xfrm>
          <a:prstGeom prst="rect">
            <a:avLst/>
          </a:prstGeom>
        </p:spPr>
      </p:pic>
      <p:sp>
        <p:nvSpPr>
          <p:cNvPr id="3" name="Footer Placeholder 2">
            <a:extLst>
              <a:ext uri="{FF2B5EF4-FFF2-40B4-BE49-F238E27FC236}">
                <a16:creationId xmlns:a16="http://schemas.microsoft.com/office/drawing/2014/main" id="{CDE96D50-E829-44BD-B533-98AA9081BD35}"/>
              </a:ext>
            </a:extLst>
          </p:cNvPr>
          <p:cNvSpPr>
            <a:spLocks noGrp="1"/>
          </p:cNvSpPr>
          <p:nvPr>
            <p:ph type="ftr" sz="quarter" idx="11"/>
          </p:nvPr>
        </p:nvSpPr>
        <p:spPr/>
        <p:txBody>
          <a:bodyPr/>
          <a:lstStyle/>
          <a:p>
            <a:pPr>
              <a:defRPr/>
            </a:pPr>
            <a:r>
              <a:rPr lang="en-US"/>
              <a:t>Caliper 01/Rev 01 (c)Copyright, sentral sistem, Juli 2020</a:t>
            </a:r>
          </a:p>
        </p:txBody>
      </p:sp>
      <p:sp>
        <p:nvSpPr>
          <p:cNvPr id="4" name="Slide Number Placeholder 3">
            <a:extLst>
              <a:ext uri="{FF2B5EF4-FFF2-40B4-BE49-F238E27FC236}">
                <a16:creationId xmlns:a16="http://schemas.microsoft.com/office/drawing/2014/main" id="{39B7E106-6711-4314-9A37-0A2AAF76A60D}"/>
              </a:ext>
            </a:extLst>
          </p:cNvPr>
          <p:cNvSpPr>
            <a:spLocks noGrp="1"/>
          </p:cNvSpPr>
          <p:nvPr>
            <p:ph type="sldNum" sz="quarter" idx="12"/>
          </p:nvPr>
        </p:nvSpPr>
        <p:spPr/>
        <p:txBody>
          <a:bodyPr/>
          <a:lstStyle/>
          <a:p>
            <a:pPr>
              <a:defRPr/>
            </a:pPr>
            <a:fld id="{D2DB2A2B-0A4B-4B62-BDA5-2B72A4CE149F}" type="slidenum">
              <a:rPr lang="en-US" altLang="en-US" smtClean="0"/>
              <a:pPr>
                <a:defRPr/>
              </a:pPr>
              <a:t>26</a:t>
            </a:fld>
            <a:endParaRPr lang="en-US" altLang="en-US"/>
          </a:p>
        </p:txBody>
      </p:sp>
    </p:spTree>
    <p:extLst>
      <p:ext uri="{BB962C8B-B14F-4D97-AF65-F5344CB8AC3E}">
        <p14:creationId xmlns:p14="http://schemas.microsoft.com/office/powerpoint/2010/main" val="487464702"/>
      </p:ext>
    </p:extLst>
  </p:cSld>
  <p:clrMapOvr>
    <a:masterClrMapping/>
  </p:clrMapOvr>
  <p:transition spd="slow">
    <p:pull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 y="9144"/>
            <a:ext cx="9122664" cy="1143000"/>
          </a:xfrm>
        </p:spPr>
        <p:txBody>
          <a:bodyPr/>
          <a:lstStyle/>
          <a:p>
            <a:pPr algn="l"/>
            <a:r>
              <a:rPr lang="en-US" b="1" dirty="0" err="1"/>
              <a:t>Konstruksi</a:t>
            </a:r>
            <a:r>
              <a:rPr lang="en-US" b="1" dirty="0"/>
              <a:t> </a:t>
            </a:r>
            <a:r>
              <a:rPr lang="en-US" b="1" dirty="0" err="1"/>
              <a:t>dan</a:t>
            </a:r>
            <a:r>
              <a:rPr lang="en-US" b="1" dirty="0"/>
              <a:t> </a:t>
            </a:r>
            <a:r>
              <a:rPr lang="en-US" b="1" dirty="0" err="1"/>
              <a:t>Bagian-bagian</a:t>
            </a:r>
            <a:r>
              <a:rPr lang="en-US" b="1" dirty="0"/>
              <a:t> Caliper</a:t>
            </a:r>
            <a:endParaRPr lang="id-ID" b="1" dirty="0"/>
          </a:p>
        </p:txBody>
      </p:sp>
      <p:pic>
        <p:nvPicPr>
          <p:cNvPr id="11" name="Picture 2"/>
          <p:cNvPicPr>
            <a:picLocks noChangeAspect="1" noChangeArrowheads="1"/>
          </p:cNvPicPr>
          <p:nvPr/>
        </p:nvPicPr>
        <p:blipFill>
          <a:blip r:embed="rId2"/>
          <a:srcRect/>
          <a:stretch>
            <a:fillRect/>
          </a:stretch>
        </p:blipFill>
        <p:spPr bwMode="auto">
          <a:xfrm>
            <a:off x="838200" y="990600"/>
            <a:ext cx="7497818" cy="2755996"/>
          </a:xfrm>
          <a:prstGeom prst="rect">
            <a:avLst/>
          </a:prstGeom>
          <a:noFill/>
          <a:ln w="9525">
            <a:noFill/>
            <a:miter lim="800000"/>
            <a:headEnd/>
            <a:tailEnd/>
          </a:ln>
          <a:effectLst/>
        </p:spPr>
      </p:pic>
      <p:pic>
        <p:nvPicPr>
          <p:cNvPr id="12" name="Picture 2"/>
          <p:cNvPicPr>
            <a:picLocks noChangeAspect="1" noChangeArrowheads="1"/>
          </p:cNvPicPr>
          <p:nvPr/>
        </p:nvPicPr>
        <p:blipFill>
          <a:blip r:embed="rId3"/>
          <a:srcRect/>
          <a:stretch>
            <a:fillRect/>
          </a:stretch>
        </p:blipFill>
        <p:spPr bwMode="auto">
          <a:xfrm>
            <a:off x="554172" y="3782155"/>
            <a:ext cx="8056992" cy="2960656"/>
          </a:xfrm>
          <a:prstGeom prst="rect">
            <a:avLst/>
          </a:prstGeom>
          <a:noFill/>
          <a:ln w="9525">
            <a:noFill/>
            <a:miter lim="800000"/>
            <a:headEnd/>
            <a:tailEnd/>
          </a:ln>
          <a:effectLst/>
        </p:spPr>
      </p:pic>
      <p:sp>
        <p:nvSpPr>
          <p:cNvPr id="3" name="Footer Placeholder 2">
            <a:extLst>
              <a:ext uri="{FF2B5EF4-FFF2-40B4-BE49-F238E27FC236}">
                <a16:creationId xmlns:a16="http://schemas.microsoft.com/office/drawing/2014/main" id="{F5755080-B391-463A-A753-759CE6E2A63C}"/>
              </a:ext>
            </a:extLst>
          </p:cNvPr>
          <p:cNvSpPr>
            <a:spLocks noGrp="1"/>
          </p:cNvSpPr>
          <p:nvPr>
            <p:ph type="ftr" sz="quarter" idx="11"/>
          </p:nvPr>
        </p:nvSpPr>
        <p:spPr/>
        <p:txBody>
          <a:bodyPr/>
          <a:lstStyle/>
          <a:p>
            <a:pPr>
              <a:defRPr/>
            </a:pPr>
            <a:r>
              <a:rPr lang="en-US"/>
              <a:t>Caliper 01/Rev 01 (c)Copyright, sentral sistem, Juli 2020</a:t>
            </a:r>
          </a:p>
        </p:txBody>
      </p:sp>
      <p:sp>
        <p:nvSpPr>
          <p:cNvPr id="4" name="Slide Number Placeholder 3">
            <a:extLst>
              <a:ext uri="{FF2B5EF4-FFF2-40B4-BE49-F238E27FC236}">
                <a16:creationId xmlns:a16="http://schemas.microsoft.com/office/drawing/2014/main" id="{6A59E64B-16D8-45E7-9847-9D3C66E66CEB}"/>
              </a:ext>
            </a:extLst>
          </p:cNvPr>
          <p:cNvSpPr>
            <a:spLocks noGrp="1"/>
          </p:cNvSpPr>
          <p:nvPr>
            <p:ph type="sldNum" sz="quarter" idx="12"/>
          </p:nvPr>
        </p:nvSpPr>
        <p:spPr/>
        <p:txBody>
          <a:bodyPr/>
          <a:lstStyle/>
          <a:p>
            <a:pPr>
              <a:defRPr/>
            </a:pPr>
            <a:fld id="{D2DB2A2B-0A4B-4B62-BDA5-2B72A4CE149F}" type="slidenum">
              <a:rPr lang="en-US" altLang="en-US" smtClean="0"/>
              <a:pPr>
                <a:defRPr/>
              </a:pPr>
              <a:t>27</a:t>
            </a:fld>
            <a:endParaRPr lang="en-US" altLang="en-US"/>
          </a:p>
        </p:txBody>
      </p:sp>
    </p:spTree>
    <p:extLst>
      <p:ext uri="{BB962C8B-B14F-4D97-AF65-F5344CB8AC3E}">
        <p14:creationId xmlns:p14="http://schemas.microsoft.com/office/powerpoint/2010/main" val="257425505"/>
      </p:ext>
    </p:extLst>
  </p:cSld>
  <p:clrMapOvr>
    <a:masterClrMapping/>
  </p:clrMapOvr>
  <p:transition spd="slow">
    <p:pull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20574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pic>
        <p:nvPicPr>
          <p:cNvPr id="70659" name="Picture 2" descr="C:\Documents and Settings\adji\My Documents\Cali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67818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Text Placeholder 2"/>
          <p:cNvSpPr>
            <a:spLocks noGrp="1"/>
          </p:cNvSpPr>
          <p:nvPr>
            <p:ph type="body" sz="half" idx="2"/>
          </p:nvPr>
        </p:nvSpPr>
        <p:spPr>
          <a:xfrm>
            <a:off x="152400" y="381000"/>
            <a:ext cx="1752600" cy="4267200"/>
          </a:xfrm>
        </p:spPr>
        <p:txBody>
          <a:bodyPr rtlCol="0">
            <a:normAutofit/>
          </a:bodyPr>
          <a:lstStyle/>
          <a:p>
            <a:pPr eaLnBrk="1" fontAlgn="auto" hangingPunct="1">
              <a:spcAft>
                <a:spcPts val="0"/>
              </a:spcAft>
              <a:buFont typeface="Wingdings" pitchFamily="2" charset="2"/>
              <a:buNone/>
              <a:defRPr/>
            </a:pPr>
            <a:r>
              <a:rPr lang="en-US" sz="1800" b="1" dirty="0" err="1">
                <a:solidFill>
                  <a:schemeClr val="bg1"/>
                </a:solidFill>
                <a:latin typeface="Trebuchet MS" pitchFamily="34" charset="0"/>
              </a:rPr>
              <a:t>Ditinjau</a:t>
            </a:r>
            <a:r>
              <a:rPr lang="en-US" sz="1800" b="1" dirty="0">
                <a:solidFill>
                  <a:schemeClr val="bg1"/>
                </a:solidFill>
                <a:latin typeface="Trebuchet MS" pitchFamily="34" charset="0"/>
              </a:rPr>
              <a:t> </a:t>
            </a:r>
            <a:r>
              <a:rPr lang="en-US" sz="1800" b="1" dirty="0" err="1">
                <a:solidFill>
                  <a:schemeClr val="bg1"/>
                </a:solidFill>
                <a:latin typeface="Trebuchet MS" pitchFamily="34" charset="0"/>
              </a:rPr>
              <a:t>penunjukan</a:t>
            </a:r>
            <a:r>
              <a:rPr lang="en-US" sz="1800" b="1" dirty="0">
                <a:solidFill>
                  <a:schemeClr val="bg1"/>
                </a:solidFill>
                <a:latin typeface="Trebuchet MS" pitchFamily="34" charset="0"/>
              </a:rPr>
              <a:t> </a:t>
            </a:r>
            <a:r>
              <a:rPr lang="en-US" sz="1800" b="1" dirty="0" err="1">
                <a:solidFill>
                  <a:schemeClr val="bg1"/>
                </a:solidFill>
                <a:latin typeface="Trebuchet MS" pitchFamily="34" charset="0"/>
              </a:rPr>
              <a:t>pembacaan</a:t>
            </a:r>
            <a:r>
              <a:rPr lang="en-US" sz="1800" b="1" dirty="0">
                <a:solidFill>
                  <a:schemeClr val="bg1"/>
                </a:solidFill>
                <a:latin typeface="Trebuchet MS" pitchFamily="34" charset="0"/>
              </a:rPr>
              <a:t> </a:t>
            </a:r>
            <a:r>
              <a:rPr lang="en-US" sz="1800" b="1" dirty="0" err="1">
                <a:solidFill>
                  <a:schemeClr val="bg1"/>
                </a:solidFill>
                <a:latin typeface="Trebuchet MS" pitchFamily="34" charset="0"/>
              </a:rPr>
              <a:t>skala</a:t>
            </a:r>
            <a:r>
              <a:rPr lang="en-US" sz="1800" b="1" dirty="0">
                <a:solidFill>
                  <a:schemeClr val="bg1"/>
                </a:solidFill>
                <a:latin typeface="Trebuchet MS" pitchFamily="34" charset="0"/>
              </a:rPr>
              <a:t>  </a:t>
            </a:r>
            <a:r>
              <a:rPr lang="en-US" sz="1800" b="1" dirty="0" err="1">
                <a:solidFill>
                  <a:schemeClr val="bg1"/>
                </a:solidFill>
                <a:latin typeface="Trebuchet MS" pitchFamily="34" charset="0"/>
              </a:rPr>
              <a:t>Jangka</a:t>
            </a:r>
            <a:r>
              <a:rPr lang="en-US" sz="1800" b="1" dirty="0">
                <a:solidFill>
                  <a:schemeClr val="bg1"/>
                </a:solidFill>
                <a:latin typeface="Trebuchet MS" pitchFamily="34" charset="0"/>
              </a:rPr>
              <a:t> </a:t>
            </a:r>
            <a:r>
              <a:rPr lang="en-US" sz="1800" b="1" dirty="0" err="1">
                <a:solidFill>
                  <a:schemeClr val="bg1"/>
                </a:solidFill>
                <a:latin typeface="Trebuchet MS" pitchFamily="34" charset="0"/>
              </a:rPr>
              <a:t>sorong</a:t>
            </a:r>
            <a:r>
              <a:rPr lang="en-US" sz="1800" b="1" dirty="0">
                <a:solidFill>
                  <a:schemeClr val="bg1"/>
                </a:solidFill>
                <a:latin typeface="Trebuchet MS" pitchFamily="34" charset="0"/>
              </a:rPr>
              <a:t>  (Caliper) </a:t>
            </a:r>
            <a:r>
              <a:rPr lang="en-US" sz="1800" b="1" dirty="0" err="1">
                <a:solidFill>
                  <a:schemeClr val="bg1"/>
                </a:solidFill>
                <a:latin typeface="Trebuchet MS" pitchFamily="34" charset="0"/>
              </a:rPr>
              <a:t>dapat</a:t>
            </a:r>
            <a:r>
              <a:rPr lang="en-US" sz="1800" b="1" dirty="0">
                <a:solidFill>
                  <a:schemeClr val="bg1"/>
                </a:solidFill>
                <a:latin typeface="Trebuchet MS" pitchFamily="34" charset="0"/>
              </a:rPr>
              <a:t> </a:t>
            </a:r>
            <a:r>
              <a:rPr lang="en-US" sz="1800" b="1" dirty="0" err="1">
                <a:solidFill>
                  <a:schemeClr val="bg1"/>
                </a:solidFill>
                <a:latin typeface="Trebuchet MS" pitchFamily="34" charset="0"/>
              </a:rPr>
              <a:t>dibedakan</a:t>
            </a:r>
            <a:r>
              <a:rPr lang="en-US" sz="1800" b="1" dirty="0">
                <a:solidFill>
                  <a:schemeClr val="bg1"/>
                </a:solidFill>
                <a:latin typeface="Trebuchet MS" pitchFamily="34" charset="0"/>
              </a:rPr>
              <a:t> </a:t>
            </a:r>
            <a:r>
              <a:rPr lang="en-US" sz="1800" b="1" dirty="0" err="1">
                <a:solidFill>
                  <a:schemeClr val="bg1"/>
                </a:solidFill>
                <a:latin typeface="Trebuchet MS" pitchFamily="34" charset="0"/>
              </a:rPr>
              <a:t>menjadi</a:t>
            </a:r>
            <a:r>
              <a:rPr lang="en-US" sz="1800" b="1" dirty="0">
                <a:solidFill>
                  <a:schemeClr val="bg1"/>
                </a:solidFill>
                <a:latin typeface="Trebuchet MS" pitchFamily="34" charset="0"/>
              </a:rPr>
              <a:t>:</a:t>
            </a:r>
          </a:p>
          <a:p>
            <a:pPr marL="342900" indent="-342900" algn="just" eaLnBrk="1" fontAlgn="auto" hangingPunct="1">
              <a:spcAft>
                <a:spcPts val="0"/>
              </a:spcAft>
              <a:buSzPct val="100000"/>
              <a:buFont typeface="Wingdings" pitchFamily="2" charset="2"/>
              <a:buNone/>
              <a:defRPr/>
            </a:pPr>
            <a:endParaRPr lang="en-US" sz="1800" b="1" u="sng" dirty="0">
              <a:solidFill>
                <a:schemeClr val="bg1"/>
              </a:solidFill>
              <a:latin typeface="Trebuchet MS" pitchFamily="34" charset="0"/>
            </a:endParaRPr>
          </a:p>
          <a:p>
            <a:pPr marL="342900" indent="-342900" algn="just" eaLnBrk="1" fontAlgn="auto" hangingPunct="1">
              <a:spcAft>
                <a:spcPts val="0"/>
              </a:spcAft>
              <a:buSzPct val="100000"/>
              <a:buFont typeface="Wingdings" pitchFamily="2" charset="2"/>
              <a:buNone/>
              <a:defRPr/>
            </a:pPr>
            <a:endParaRPr lang="en-US" sz="1800" b="1" u="sng" dirty="0">
              <a:solidFill>
                <a:schemeClr val="bg1"/>
              </a:solidFill>
              <a:latin typeface="Trebuchet MS" pitchFamily="34" charset="0"/>
            </a:endParaRPr>
          </a:p>
          <a:p>
            <a:pPr marL="342900" indent="-342900" algn="just" eaLnBrk="1" fontAlgn="auto" hangingPunct="1">
              <a:spcAft>
                <a:spcPts val="0"/>
              </a:spcAft>
              <a:buSzPct val="100000"/>
              <a:buFont typeface="Wingdings" pitchFamily="2" charset="2"/>
              <a:buNone/>
              <a:defRPr/>
            </a:pPr>
            <a:endParaRPr lang="en-US" sz="1800" b="1" u="sng" dirty="0">
              <a:solidFill>
                <a:schemeClr val="bg1"/>
              </a:solidFill>
              <a:latin typeface="Trebuchet MS" pitchFamily="34" charset="0"/>
            </a:endParaRPr>
          </a:p>
          <a:p>
            <a:pPr marL="342900" indent="-342900" algn="just" eaLnBrk="1" fontAlgn="auto" hangingPunct="1">
              <a:spcAft>
                <a:spcPts val="0"/>
              </a:spcAft>
              <a:buSzPct val="100000"/>
              <a:buFont typeface="Wingdings" pitchFamily="2" charset="2"/>
              <a:buNone/>
              <a:defRPr/>
            </a:pPr>
            <a:endParaRPr lang="en-US" sz="1800" b="1" u="sng" dirty="0">
              <a:solidFill>
                <a:schemeClr val="bg1"/>
              </a:solidFill>
              <a:latin typeface="Trebuchet MS" pitchFamily="34" charset="0"/>
            </a:endParaRPr>
          </a:p>
          <a:p>
            <a:pPr marL="342900" indent="-342900" algn="just" eaLnBrk="1" fontAlgn="auto" hangingPunct="1">
              <a:spcAft>
                <a:spcPts val="0"/>
              </a:spcAft>
              <a:buSzPct val="100000"/>
              <a:buFont typeface="Wingdings" pitchFamily="2" charset="2"/>
              <a:buNone/>
              <a:defRPr/>
            </a:pPr>
            <a:endParaRPr lang="en-US" sz="1800" b="1" u="sng" dirty="0">
              <a:solidFill>
                <a:schemeClr val="bg1"/>
              </a:solidFill>
              <a:latin typeface="Trebuchet MS" pitchFamily="34" charset="0"/>
            </a:endParaRPr>
          </a:p>
          <a:p>
            <a:pPr marL="342900" indent="-342900" algn="just" eaLnBrk="1" fontAlgn="auto" hangingPunct="1">
              <a:spcAft>
                <a:spcPts val="0"/>
              </a:spcAft>
              <a:buSzPct val="100000"/>
              <a:buFont typeface="Wingdings" pitchFamily="2" charset="2"/>
              <a:buNone/>
              <a:defRPr/>
            </a:pPr>
            <a:endParaRPr lang="en-US" sz="1800" b="1" u="sng" dirty="0">
              <a:solidFill>
                <a:schemeClr val="bg1"/>
              </a:solidFill>
              <a:latin typeface="Trebuchet MS" pitchFamily="34" charset="0"/>
            </a:endParaRPr>
          </a:p>
          <a:p>
            <a:pPr marL="342900" indent="-342900" algn="just" eaLnBrk="1" fontAlgn="auto" hangingPunct="1">
              <a:spcAft>
                <a:spcPts val="0"/>
              </a:spcAft>
              <a:buSzPct val="100000"/>
              <a:buFont typeface="Wingdings" pitchFamily="2" charset="2"/>
              <a:buNone/>
              <a:defRPr/>
            </a:pPr>
            <a:endParaRPr lang="en-US" sz="1800" b="1" u="sng" dirty="0">
              <a:solidFill>
                <a:schemeClr val="bg1"/>
              </a:solidFill>
              <a:latin typeface="Trebuchet MS" pitchFamily="34" charset="0"/>
            </a:endParaRPr>
          </a:p>
          <a:p>
            <a:pPr marL="342900" indent="-342900" algn="just" eaLnBrk="1" fontAlgn="auto" hangingPunct="1">
              <a:spcAft>
                <a:spcPts val="0"/>
              </a:spcAft>
              <a:buSzPct val="100000"/>
              <a:buFont typeface="Wingdings" pitchFamily="2" charset="2"/>
              <a:buNone/>
              <a:defRPr/>
            </a:pPr>
            <a:endParaRPr lang="en-US" sz="1800" b="1" u="sng" dirty="0">
              <a:solidFill>
                <a:schemeClr val="bg1"/>
              </a:solidFill>
              <a:latin typeface="Trebuchet MS" pitchFamily="34" charset="0"/>
            </a:endParaRPr>
          </a:p>
          <a:p>
            <a:pPr marL="342900" indent="-342900" algn="just" eaLnBrk="1" fontAlgn="auto" hangingPunct="1">
              <a:spcAft>
                <a:spcPts val="0"/>
              </a:spcAft>
              <a:buSzPct val="100000"/>
              <a:buFont typeface="Wingdings" pitchFamily="2" charset="2"/>
              <a:buNone/>
              <a:defRPr/>
            </a:pPr>
            <a:endParaRPr lang="en-US" sz="1800" b="1" u="sng" dirty="0">
              <a:solidFill>
                <a:schemeClr val="bg1"/>
              </a:solidFill>
              <a:latin typeface="Trebuchet MS" pitchFamily="34" charset="0"/>
            </a:endParaRPr>
          </a:p>
        </p:txBody>
      </p:sp>
      <p:pic>
        <p:nvPicPr>
          <p:cNvPr id="70661" name="Picture 3" descr="C:\Documents and Settings\adji\My Documents\standar Cali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286000"/>
            <a:ext cx="65532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661658C0-E9B7-477F-8A51-E2A4FD48F2DA}"/>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EA8884D1-371D-4B2A-84FC-01D46D3143FC}"/>
              </a:ext>
            </a:extLst>
          </p:cNvPr>
          <p:cNvSpPr>
            <a:spLocks noGrp="1"/>
          </p:cNvSpPr>
          <p:nvPr>
            <p:ph type="sldNum" sz="quarter" idx="12"/>
          </p:nvPr>
        </p:nvSpPr>
        <p:spPr/>
        <p:txBody>
          <a:bodyPr/>
          <a:lstStyle/>
          <a:p>
            <a:pPr>
              <a:defRPr/>
            </a:pPr>
            <a:fld id="{F025B00B-ED78-4A6D-ABC4-04B9F653636C}" type="slidenum">
              <a:rPr lang="en-US" altLang="en-US" smtClean="0"/>
              <a:pPr>
                <a:defRPr/>
              </a:pPr>
              <a:t>28</a:t>
            </a:fld>
            <a:endParaRPr lang="en-US" altLang="en-US"/>
          </a:p>
        </p:txBody>
      </p:sp>
    </p:spTree>
    <p:extLst>
      <p:ext uri="{BB962C8B-B14F-4D97-AF65-F5344CB8AC3E}">
        <p14:creationId xmlns:p14="http://schemas.microsoft.com/office/powerpoint/2010/main" val="3957518818"/>
      </p:ext>
    </p:extLst>
  </p:cSld>
  <p:clrMapOvr>
    <a:masterClrMapping/>
  </p:clrMapOvr>
  <p:transition spd="slow">
    <p:pull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sp>
        <p:nvSpPr>
          <p:cNvPr id="19460" name="Rectangle 8"/>
          <p:cNvSpPr>
            <a:spLocks noChangeArrowheads="1"/>
          </p:cNvSpPr>
          <p:nvPr/>
        </p:nvSpPr>
        <p:spPr bwMode="auto">
          <a:xfrm>
            <a:off x="914400" y="2590800"/>
            <a:ext cx="7467600" cy="1154162"/>
          </a:xfrm>
          <a:prstGeom prst="rect">
            <a:avLst/>
          </a:prstGeom>
          <a:noFill/>
          <a:ln w="9525">
            <a:noFill/>
            <a:miter lim="800000"/>
            <a:headEnd/>
            <a:tailEnd/>
          </a:ln>
        </p:spPr>
        <p:txBody>
          <a:bodyPr>
            <a:spAutoFit/>
          </a:bodyPr>
          <a:lstStyle/>
          <a:p>
            <a:pPr algn="ctr" eaLnBrk="1" hangingPunct="1">
              <a:spcBef>
                <a:spcPts val="575"/>
              </a:spcBef>
              <a:defRPr/>
            </a:pPr>
            <a:r>
              <a:rPr lang="en-US" sz="3200" b="1" i="1" dirty="0">
                <a:latin typeface="Trebuchet MS" pitchFamily="34" charset="0"/>
              </a:rPr>
              <a:t>BAGIAN 3</a:t>
            </a:r>
          </a:p>
          <a:p>
            <a:pPr algn="ctr" eaLnBrk="1" hangingPunct="1">
              <a:spcBef>
                <a:spcPts val="575"/>
              </a:spcBef>
              <a:defRPr/>
            </a:pPr>
            <a:r>
              <a:rPr lang="en-US" sz="3200" b="1" i="1" dirty="0">
                <a:latin typeface="Trebuchet MS" pitchFamily="34" charset="0"/>
              </a:rPr>
              <a:t>PERSIAPAN KALIBRASI CALIPER</a:t>
            </a:r>
            <a:endParaRPr lang="id-ID" sz="3200" b="1" i="1" dirty="0">
              <a:latin typeface="Trebuchet MS" pitchFamily="34" charset="0"/>
            </a:endParaRPr>
          </a:p>
        </p:txBody>
      </p:sp>
      <p:sp>
        <p:nvSpPr>
          <p:cNvPr id="24" name="Rectangle 23">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8" name="Rectangle 27">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p:cNvPr>
          <p:cNvSpPr/>
          <p:nvPr/>
        </p:nvSpPr>
        <p:spPr>
          <a:xfrm>
            <a:off x="6391275" y="4314825"/>
            <a:ext cx="7715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Caliper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5805BE8B-A0F8-4812-8A54-8893EF7973F7}"/>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3402ADEF-FBB3-4BC5-B55D-7369D893BAB3}"/>
              </a:ext>
            </a:extLst>
          </p:cNvPr>
          <p:cNvSpPr>
            <a:spLocks noGrp="1"/>
          </p:cNvSpPr>
          <p:nvPr>
            <p:ph type="sldNum" sz="quarter" idx="12"/>
          </p:nvPr>
        </p:nvSpPr>
        <p:spPr/>
        <p:txBody>
          <a:bodyPr/>
          <a:lstStyle/>
          <a:p>
            <a:pPr>
              <a:defRPr/>
            </a:pPr>
            <a:fld id="{D2DB2A2B-0A4B-4B62-BDA5-2B72A4CE149F}" type="slidenum">
              <a:rPr lang="en-US" altLang="en-US" smtClean="0"/>
              <a:pPr>
                <a:defRPr/>
              </a:pPr>
              <a:t>29</a:t>
            </a:fld>
            <a:endParaRPr lang="en-US" altLang="en-US"/>
          </a:p>
        </p:txBody>
      </p:sp>
    </p:spTree>
    <p:extLst>
      <p:ext uri="{BB962C8B-B14F-4D97-AF65-F5344CB8AC3E}">
        <p14:creationId xmlns:p14="http://schemas.microsoft.com/office/powerpoint/2010/main" val="2428604608"/>
      </p:ext>
    </p:extLst>
  </p:cSld>
  <p:clrMapOvr>
    <a:masterClrMapping/>
  </p:clrMapOvr>
  <p:transition spd="slow">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257800" y="1676400"/>
            <a:ext cx="3886200" cy="5181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4" name="Rectangle 2"/>
          <p:cNvSpPr>
            <a:spLocks noGrp="1" noChangeArrowheads="1"/>
          </p:cNvSpPr>
          <p:nvPr>
            <p:ph type="title"/>
          </p:nvPr>
        </p:nvSpPr>
        <p:spPr>
          <a:xfrm>
            <a:off x="2590800" y="228600"/>
            <a:ext cx="6248400" cy="1143000"/>
          </a:xfrm>
        </p:spPr>
        <p:txBody>
          <a:bodyPr/>
          <a:lstStyle/>
          <a:p>
            <a:pPr eaLnBrk="1" hangingPunct="1"/>
            <a:r>
              <a:rPr lang="en-US" altLang="id-ID" sz="4800" b="1">
                <a:ea typeface="MS PGothic" panose="020B0600070205080204" pitchFamily="34" charset="-128"/>
              </a:rPr>
              <a:t>Definisi KALIBRASI</a:t>
            </a:r>
            <a:endParaRPr lang="en-US" altLang="id-ID" sz="3200">
              <a:ea typeface="MS PGothic" panose="020B0600070205080204" pitchFamily="34" charset="-128"/>
              <a:sym typeface="Symbol" panose="05050102010706020507" pitchFamily="18" charset="2"/>
            </a:endParaRPr>
          </a:p>
        </p:txBody>
      </p:sp>
      <p:sp>
        <p:nvSpPr>
          <p:cNvPr id="7" name="Rectangle 6"/>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p:cNvCxnSpPr/>
          <p:nvPr/>
        </p:nvCxnSpPr>
        <p:spPr>
          <a:xfrm rot="5400000">
            <a:off x="2590800" y="4267200"/>
            <a:ext cx="5181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28" name="Picture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28600" y="1676400"/>
            <a:ext cx="4572000" cy="4937125"/>
          </a:xfrm>
          <a:prstGeom prst="rect">
            <a:avLst/>
          </a:prstGeom>
        </p:spPr>
        <p:txBody>
          <a:bodyPr>
            <a:spAutoFit/>
          </a:bodyPr>
          <a:lstStyle/>
          <a:p>
            <a:pPr>
              <a:lnSpc>
                <a:spcPct val="160000"/>
              </a:lnSpc>
              <a:spcBef>
                <a:spcPct val="20000"/>
              </a:spcBef>
              <a:buClr>
                <a:schemeClr val="folHlink"/>
              </a:buClr>
              <a:buSzPct val="75000"/>
              <a:defRPr/>
            </a:pPr>
            <a:r>
              <a:rPr kumimoji="1" lang="en-US" sz="1600" b="1" noProof="1">
                <a:latin typeface="Book Antiqua" pitchFamily="18" charset="0"/>
              </a:rPr>
              <a:t>Serangkaian kegiatan untuk menetapkan hubungan,</a:t>
            </a:r>
          </a:p>
          <a:p>
            <a:pPr>
              <a:lnSpc>
                <a:spcPct val="160000"/>
              </a:lnSpc>
              <a:spcBef>
                <a:spcPct val="20000"/>
              </a:spcBef>
              <a:buClr>
                <a:schemeClr val="folHlink"/>
              </a:buClr>
              <a:buSzPct val="75000"/>
              <a:defRPr/>
            </a:pPr>
            <a:r>
              <a:rPr kumimoji="1" lang="en-US" sz="1600" b="1" noProof="1">
                <a:latin typeface="Book Antiqua" pitchFamily="18" charset="0"/>
              </a:rPr>
              <a:t> dalam kondisi tertentu, </a:t>
            </a:r>
          </a:p>
          <a:p>
            <a:pPr>
              <a:lnSpc>
                <a:spcPct val="160000"/>
              </a:lnSpc>
              <a:spcBef>
                <a:spcPct val="20000"/>
              </a:spcBef>
              <a:buClr>
                <a:schemeClr val="folHlink"/>
              </a:buClr>
              <a:buSzPct val="75000"/>
              <a:defRPr/>
            </a:pPr>
            <a:r>
              <a:rPr kumimoji="1" lang="en-US" sz="1600" b="1" noProof="1">
                <a:latin typeface="Book Antiqua" pitchFamily="18" charset="0"/>
              </a:rPr>
              <a:t>antara nilai suatu besaran </a:t>
            </a:r>
          </a:p>
          <a:p>
            <a:pPr>
              <a:lnSpc>
                <a:spcPct val="160000"/>
              </a:lnSpc>
              <a:spcBef>
                <a:spcPct val="20000"/>
              </a:spcBef>
              <a:buClr>
                <a:schemeClr val="folHlink"/>
              </a:buClr>
              <a:buSzPct val="75000"/>
              <a:defRPr/>
            </a:pPr>
            <a:r>
              <a:rPr kumimoji="1" lang="en-US" sz="1600" b="1" noProof="1">
                <a:latin typeface="Book Antiqua" pitchFamily="18" charset="0"/>
              </a:rPr>
              <a:t>yang ditunjukkan oleh peralatan ukur </a:t>
            </a:r>
          </a:p>
          <a:p>
            <a:pPr>
              <a:lnSpc>
                <a:spcPct val="160000"/>
              </a:lnSpc>
              <a:spcBef>
                <a:spcPct val="20000"/>
              </a:spcBef>
              <a:buClr>
                <a:schemeClr val="folHlink"/>
              </a:buClr>
              <a:buSzPct val="75000"/>
              <a:defRPr/>
            </a:pPr>
            <a:r>
              <a:rPr kumimoji="1" lang="en-US" sz="1600" b="1" noProof="1">
                <a:latin typeface="Book Antiqua" pitchFamily="18" charset="0"/>
              </a:rPr>
              <a:t>atau sistem pengukuran, </a:t>
            </a:r>
          </a:p>
          <a:p>
            <a:pPr>
              <a:lnSpc>
                <a:spcPct val="160000"/>
              </a:lnSpc>
              <a:spcBef>
                <a:spcPct val="20000"/>
              </a:spcBef>
              <a:buClr>
                <a:schemeClr val="folHlink"/>
              </a:buClr>
              <a:buSzPct val="75000"/>
              <a:defRPr/>
            </a:pPr>
            <a:r>
              <a:rPr kumimoji="1" lang="en-US" sz="1600" b="1" noProof="1">
                <a:latin typeface="Book Antiqua" pitchFamily="18" charset="0"/>
              </a:rPr>
              <a:t>atau nilai yang direpresentasikan oleh bahan ukur atau bahan acuan, </a:t>
            </a:r>
          </a:p>
          <a:p>
            <a:pPr>
              <a:lnSpc>
                <a:spcPct val="160000"/>
              </a:lnSpc>
              <a:spcBef>
                <a:spcPct val="20000"/>
              </a:spcBef>
              <a:buClr>
                <a:schemeClr val="folHlink"/>
              </a:buClr>
              <a:buSzPct val="75000"/>
              <a:defRPr/>
            </a:pPr>
            <a:r>
              <a:rPr kumimoji="1" lang="en-US" sz="1600" b="1" noProof="1">
                <a:latin typeface="Book Antiqua" pitchFamily="18" charset="0"/>
              </a:rPr>
              <a:t>dengan nilai terkait yang direalisasikan oleh standar </a:t>
            </a:r>
            <a:r>
              <a:rPr kumimoji="1" lang="en-US" sz="1400" b="1" noProof="1">
                <a:latin typeface="Book Antiqua" pitchFamily="18" charset="0"/>
              </a:rPr>
              <a:t>   </a:t>
            </a:r>
          </a:p>
          <a:p>
            <a:pPr marL="120650" indent="-120650" algn="r">
              <a:lnSpc>
                <a:spcPct val="160000"/>
              </a:lnSpc>
              <a:spcBef>
                <a:spcPct val="20000"/>
              </a:spcBef>
              <a:buClr>
                <a:schemeClr val="folHlink"/>
              </a:buClr>
              <a:buSzPct val="75000"/>
              <a:defRPr/>
            </a:pPr>
            <a:endParaRPr kumimoji="1" lang="id-ID" sz="1100" b="1" i="1" noProof="1">
              <a:latin typeface="Book Antiqua" pitchFamily="18" charset="0"/>
            </a:endParaRPr>
          </a:p>
          <a:p>
            <a:pPr marL="120650" indent="-120650" algn="r">
              <a:lnSpc>
                <a:spcPct val="160000"/>
              </a:lnSpc>
              <a:spcBef>
                <a:spcPct val="20000"/>
              </a:spcBef>
              <a:buClr>
                <a:schemeClr val="folHlink"/>
              </a:buClr>
              <a:buSzPct val="75000"/>
              <a:defRPr/>
            </a:pPr>
            <a:r>
              <a:rPr kumimoji="1" lang="en-US" sz="1100" b="1" i="1" noProof="1">
                <a:latin typeface="Book Antiqua" pitchFamily="18" charset="0"/>
              </a:rPr>
              <a:t>(Vocabulary of Basic and General Terms in Metrology – VIM 1993)</a:t>
            </a:r>
          </a:p>
        </p:txBody>
      </p:sp>
      <p:pic>
        <p:nvPicPr>
          <p:cNvPr id="2" name="Picture 1"/>
          <p:cNvPicPr>
            <a:picLocks noChangeAspect="1"/>
          </p:cNvPicPr>
          <p:nvPr/>
        </p:nvPicPr>
        <p:blipFill>
          <a:blip r:embed="rId3"/>
          <a:stretch>
            <a:fillRect/>
          </a:stretch>
        </p:blipFill>
        <p:spPr>
          <a:xfrm>
            <a:off x="5392738" y="1767840"/>
            <a:ext cx="3516823" cy="1661160"/>
          </a:xfrm>
          <a:prstGeom prst="rect">
            <a:avLst/>
          </a:prstGeom>
        </p:spPr>
      </p:pic>
      <p:pic>
        <p:nvPicPr>
          <p:cNvPr id="4" name="Picture 3"/>
          <p:cNvPicPr>
            <a:picLocks noChangeAspect="1"/>
          </p:cNvPicPr>
          <p:nvPr/>
        </p:nvPicPr>
        <p:blipFill>
          <a:blip r:embed="rId4"/>
          <a:stretch>
            <a:fillRect/>
          </a:stretch>
        </p:blipFill>
        <p:spPr>
          <a:xfrm>
            <a:off x="5392738" y="3505200"/>
            <a:ext cx="3516823" cy="1787525"/>
          </a:xfrm>
          <a:prstGeom prst="rect">
            <a:avLst/>
          </a:prstGeom>
        </p:spPr>
      </p:pic>
      <p:pic>
        <p:nvPicPr>
          <p:cNvPr id="5" name="Picture 4"/>
          <p:cNvPicPr>
            <a:picLocks noChangeAspect="1"/>
          </p:cNvPicPr>
          <p:nvPr/>
        </p:nvPicPr>
        <p:blipFill>
          <a:blip r:embed="rId5"/>
          <a:stretch>
            <a:fillRect/>
          </a:stretch>
        </p:blipFill>
        <p:spPr>
          <a:xfrm>
            <a:off x="5392737" y="5381117"/>
            <a:ext cx="3516823" cy="1245319"/>
          </a:xfrm>
          <a:prstGeom prst="rect">
            <a:avLst/>
          </a:prstGeom>
        </p:spPr>
      </p:pic>
      <p:sp>
        <p:nvSpPr>
          <p:cNvPr id="6" name="Footer Placeholder 5">
            <a:extLst>
              <a:ext uri="{FF2B5EF4-FFF2-40B4-BE49-F238E27FC236}">
                <a16:creationId xmlns:a16="http://schemas.microsoft.com/office/drawing/2014/main" id="{8D220C2F-C141-4AEA-9252-C3063D3D93B5}"/>
              </a:ext>
            </a:extLst>
          </p:cNvPr>
          <p:cNvSpPr>
            <a:spLocks noGrp="1"/>
          </p:cNvSpPr>
          <p:nvPr>
            <p:ph type="ftr" sz="quarter" idx="11"/>
          </p:nvPr>
        </p:nvSpPr>
        <p:spPr/>
        <p:txBody>
          <a:bodyPr/>
          <a:lstStyle/>
          <a:p>
            <a:pPr>
              <a:defRPr/>
            </a:pPr>
            <a:r>
              <a:rPr lang="en-US"/>
              <a:t>Caliper 01/Rev 01 (c)Copyright, sentral sistem, Juli 2020</a:t>
            </a:r>
          </a:p>
        </p:txBody>
      </p:sp>
      <p:sp>
        <p:nvSpPr>
          <p:cNvPr id="9" name="Slide Number Placeholder 8">
            <a:extLst>
              <a:ext uri="{FF2B5EF4-FFF2-40B4-BE49-F238E27FC236}">
                <a16:creationId xmlns:a16="http://schemas.microsoft.com/office/drawing/2014/main" id="{06FCE359-EA7A-4A32-8579-171BAA4436B9}"/>
              </a:ext>
            </a:extLst>
          </p:cNvPr>
          <p:cNvSpPr>
            <a:spLocks noGrp="1"/>
          </p:cNvSpPr>
          <p:nvPr>
            <p:ph type="sldNum" sz="quarter" idx="12"/>
          </p:nvPr>
        </p:nvSpPr>
        <p:spPr/>
        <p:txBody>
          <a:bodyPr/>
          <a:lstStyle/>
          <a:p>
            <a:pPr>
              <a:defRPr/>
            </a:pPr>
            <a:fld id="{D2DB2A2B-0A4B-4B62-BDA5-2B72A4CE149F}" type="slidenum">
              <a:rPr lang="en-US" altLang="en-US" smtClean="0"/>
              <a:pPr>
                <a:defRPr/>
              </a:pPr>
              <a:t>3</a:t>
            </a:fld>
            <a:endParaRPr lang="en-US" altLang="en-US"/>
          </a:p>
        </p:txBody>
      </p:sp>
    </p:spTree>
    <p:extLst>
      <p:ext uri="{BB962C8B-B14F-4D97-AF65-F5344CB8AC3E}">
        <p14:creationId xmlns:p14="http://schemas.microsoft.com/office/powerpoint/2010/main" val="1662988560"/>
      </p:ext>
    </p:extLst>
  </p:cSld>
  <p:clrMapOvr>
    <a:masterClrMapping/>
  </p:clrMapOvr>
  <p:transition spd="slow">
    <p:pull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87"/>
            <a:ext cx="8229600" cy="1143000"/>
          </a:xfrm>
        </p:spPr>
        <p:txBody>
          <a:bodyPr/>
          <a:lstStyle/>
          <a:p>
            <a:r>
              <a:rPr lang="en-US" b="1" dirty="0" err="1"/>
              <a:t>Peralatan</a:t>
            </a:r>
            <a:r>
              <a:rPr lang="en-US" b="1" dirty="0"/>
              <a:t> </a:t>
            </a:r>
            <a:r>
              <a:rPr lang="en-US" b="1" dirty="0" err="1"/>
              <a:t>Standar</a:t>
            </a:r>
            <a:endParaRPr lang="id-ID" b="1" dirty="0"/>
          </a:p>
        </p:txBody>
      </p:sp>
      <p:graphicFrame>
        <p:nvGraphicFramePr>
          <p:cNvPr id="6" name="Table 5"/>
          <p:cNvGraphicFramePr>
            <a:graphicFrameLocks noGrp="1"/>
          </p:cNvGraphicFramePr>
          <p:nvPr>
            <p:extLst>
              <p:ext uri="{D42A27DB-BD31-4B8C-83A1-F6EECF244321}">
                <p14:modId xmlns:p14="http://schemas.microsoft.com/office/powerpoint/2010/main" val="2665145321"/>
              </p:ext>
            </p:extLst>
          </p:nvPr>
        </p:nvGraphicFramePr>
        <p:xfrm>
          <a:off x="183356" y="1137100"/>
          <a:ext cx="7143801" cy="2622568"/>
        </p:xfrm>
        <a:graphic>
          <a:graphicData uri="http://schemas.openxmlformats.org/drawingml/2006/table">
            <a:tbl>
              <a:tblPr>
                <a:tableStyleId>{5940675A-B579-460E-94D1-54222C63F5DA}</a:tableStyleId>
              </a:tblPr>
              <a:tblGrid>
                <a:gridCol w="2337671">
                  <a:extLst>
                    <a:ext uri="{9D8B030D-6E8A-4147-A177-3AD203B41FA5}">
                      <a16:colId xmlns:a16="http://schemas.microsoft.com/office/drawing/2014/main" val="20000"/>
                    </a:ext>
                  </a:extLst>
                </a:gridCol>
                <a:gridCol w="2181607">
                  <a:extLst>
                    <a:ext uri="{9D8B030D-6E8A-4147-A177-3AD203B41FA5}">
                      <a16:colId xmlns:a16="http://schemas.microsoft.com/office/drawing/2014/main" val="20001"/>
                    </a:ext>
                  </a:extLst>
                </a:gridCol>
                <a:gridCol w="2624523">
                  <a:extLst>
                    <a:ext uri="{9D8B030D-6E8A-4147-A177-3AD203B41FA5}">
                      <a16:colId xmlns:a16="http://schemas.microsoft.com/office/drawing/2014/main" val="20002"/>
                    </a:ext>
                  </a:extLst>
                </a:gridCol>
              </a:tblGrid>
              <a:tr h="538959">
                <a:tc>
                  <a:txBody>
                    <a:bodyPr/>
                    <a:lstStyle/>
                    <a:p>
                      <a:pPr algn="ctr">
                        <a:lnSpc>
                          <a:spcPct val="150000"/>
                        </a:lnSpc>
                        <a:spcAft>
                          <a:spcPts val="0"/>
                        </a:spcAft>
                        <a:tabLst>
                          <a:tab pos="355600" algn="l"/>
                        </a:tabLst>
                      </a:pPr>
                      <a:r>
                        <a:rPr lang="id-ID" sz="1400" b="1" dirty="0"/>
                        <a:t>Jenis Pengukuran</a:t>
                      </a:r>
                      <a:endParaRPr lang="id-ID" sz="1400" b="1" dirty="0">
                        <a:latin typeface="+mj-lt"/>
                        <a:ea typeface="Times New Roman"/>
                      </a:endParaRPr>
                    </a:p>
                  </a:txBody>
                  <a:tcPr marL="68580" marR="68580" marT="0" marB="0" anchor="ctr"/>
                </a:tc>
                <a:tc>
                  <a:txBody>
                    <a:bodyPr/>
                    <a:lstStyle/>
                    <a:p>
                      <a:pPr algn="ctr">
                        <a:lnSpc>
                          <a:spcPct val="150000"/>
                        </a:lnSpc>
                        <a:spcAft>
                          <a:spcPts val="0"/>
                        </a:spcAft>
                        <a:tabLst>
                          <a:tab pos="355600" algn="l"/>
                        </a:tabLst>
                      </a:pPr>
                      <a:r>
                        <a:rPr lang="id-ID" sz="1400" b="1" dirty="0"/>
                        <a:t>Pilihan standar 1</a:t>
                      </a:r>
                      <a:endParaRPr lang="id-ID" sz="1400" b="1" dirty="0">
                        <a:latin typeface="+mj-lt"/>
                        <a:ea typeface="Times New Roman"/>
                      </a:endParaRPr>
                    </a:p>
                  </a:txBody>
                  <a:tcPr marL="68580" marR="68580" marT="0" marB="0" anchor="ctr"/>
                </a:tc>
                <a:tc>
                  <a:txBody>
                    <a:bodyPr/>
                    <a:lstStyle/>
                    <a:p>
                      <a:pPr algn="ctr">
                        <a:lnSpc>
                          <a:spcPct val="150000"/>
                        </a:lnSpc>
                        <a:spcAft>
                          <a:spcPts val="0"/>
                        </a:spcAft>
                        <a:tabLst>
                          <a:tab pos="355600" algn="l"/>
                        </a:tabLst>
                      </a:pPr>
                      <a:r>
                        <a:rPr lang="id-ID" sz="1400" b="1" dirty="0"/>
                        <a:t>Pilihan standar 2</a:t>
                      </a:r>
                      <a:endParaRPr lang="id-ID" sz="1400" b="1" dirty="0">
                        <a:latin typeface="+mj-lt"/>
                        <a:ea typeface="Times New Roman"/>
                      </a:endParaRPr>
                    </a:p>
                  </a:txBody>
                  <a:tcPr marL="68580" marR="68580" marT="0" marB="0" anchor="ctr"/>
                </a:tc>
                <a:extLst>
                  <a:ext uri="{0D108BD9-81ED-4DB2-BD59-A6C34878D82A}">
                    <a16:rowId xmlns:a16="http://schemas.microsoft.com/office/drawing/2014/main" val="10000"/>
                  </a:ext>
                </a:extLst>
              </a:tr>
              <a:tr h="833444">
                <a:tc>
                  <a:txBody>
                    <a:bodyPr/>
                    <a:lstStyle/>
                    <a:p>
                      <a:pPr algn="ctr">
                        <a:lnSpc>
                          <a:spcPct val="150000"/>
                        </a:lnSpc>
                        <a:spcAft>
                          <a:spcPts val="0"/>
                        </a:spcAft>
                        <a:tabLst>
                          <a:tab pos="355600" algn="l"/>
                        </a:tabLst>
                      </a:pPr>
                      <a:r>
                        <a:rPr lang="id-ID" sz="1400" b="1" dirty="0"/>
                        <a:t>Pengukuran Rahang Eksternal</a:t>
                      </a:r>
                      <a:endParaRPr lang="id-ID" sz="1400" b="1" dirty="0">
                        <a:latin typeface="+mj-lt"/>
                        <a:ea typeface="Times New Roman"/>
                      </a:endParaRPr>
                    </a:p>
                  </a:txBody>
                  <a:tcPr marL="68580" marR="68580" marT="0" marB="0" anchor="ctr"/>
                </a:tc>
                <a:tc>
                  <a:txBody>
                    <a:bodyPr/>
                    <a:lstStyle/>
                    <a:p>
                      <a:pPr algn="ctr">
                        <a:lnSpc>
                          <a:spcPct val="150000"/>
                        </a:lnSpc>
                        <a:spcAft>
                          <a:spcPts val="0"/>
                        </a:spcAft>
                        <a:tabLst>
                          <a:tab pos="355600" algn="l"/>
                        </a:tabLst>
                      </a:pPr>
                      <a:r>
                        <a:rPr lang="id-ID" sz="1400" b="1" dirty="0"/>
                        <a:t>Caliper Checker</a:t>
                      </a:r>
                      <a:endParaRPr lang="id-ID" sz="1400" b="1" dirty="0">
                        <a:latin typeface="+mj-lt"/>
                        <a:ea typeface="Times New Roman"/>
                      </a:endParaRPr>
                    </a:p>
                  </a:txBody>
                  <a:tcPr marL="68580" marR="68580" marT="0" marB="0" anchor="ctr"/>
                </a:tc>
                <a:tc>
                  <a:txBody>
                    <a:bodyPr/>
                    <a:lstStyle/>
                    <a:p>
                      <a:pPr algn="ctr">
                        <a:lnSpc>
                          <a:spcPct val="150000"/>
                        </a:lnSpc>
                        <a:spcAft>
                          <a:spcPts val="0"/>
                        </a:spcAft>
                        <a:tabLst>
                          <a:tab pos="355600" algn="l"/>
                        </a:tabLst>
                      </a:pPr>
                      <a:r>
                        <a:rPr lang="id-ID" sz="1400" b="1" dirty="0"/>
                        <a:t>Gauge Block, minimal grade 2</a:t>
                      </a:r>
                      <a:endParaRPr lang="id-ID" sz="1400" b="1" dirty="0">
                        <a:latin typeface="+mj-lt"/>
                        <a:ea typeface="Times New Roman"/>
                      </a:endParaRPr>
                    </a:p>
                  </a:txBody>
                  <a:tcPr marL="68580" marR="68580" marT="0" marB="0" anchor="ctr"/>
                </a:tc>
                <a:extLst>
                  <a:ext uri="{0D108BD9-81ED-4DB2-BD59-A6C34878D82A}">
                    <a16:rowId xmlns:a16="http://schemas.microsoft.com/office/drawing/2014/main" val="10001"/>
                  </a:ext>
                </a:extLst>
              </a:tr>
              <a:tr h="833444">
                <a:tc>
                  <a:txBody>
                    <a:bodyPr/>
                    <a:lstStyle/>
                    <a:p>
                      <a:pPr algn="ctr">
                        <a:lnSpc>
                          <a:spcPct val="150000"/>
                        </a:lnSpc>
                        <a:spcAft>
                          <a:spcPts val="0"/>
                        </a:spcAft>
                        <a:tabLst>
                          <a:tab pos="355600" algn="l"/>
                        </a:tabLst>
                      </a:pPr>
                      <a:r>
                        <a:rPr lang="id-ID" sz="1400" b="1"/>
                        <a:t>Pengukuran Rahang Internal</a:t>
                      </a:r>
                      <a:endParaRPr lang="id-ID" sz="1400" b="1">
                        <a:latin typeface="+mj-lt"/>
                        <a:ea typeface="Times New Roman"/>
                      </a:endParaRPr>
                    </a:p>
                  </a:txBody>
                  <a:tcPr marL="68580" marR="68580" marT="0" marB="0" anchor="ctr"/>
                </a:tc>
                <a:tc>
                  <a:txBody>
                    <a:bodyPr/>
                    <a:lstStyle/>
                    <a:p>
                      <a:pPr algn="ctr">
                        <a:lnSpc>
                          <a:spcPct val="150000"/>
                        </a:lnSpc>
                        <a:spcAft>
                          <a:spcPts val="0"/>
                        </a:spcAft>
                        <a:tabLst>
                          <a:tab pos="355600" algn="l"/>
                        </a:tabLst>
                      </a:pPr>
                      <a:r>
                        <a:rPr lang="id-ID" sz="1400" b="1" dirty="0"/>
                        <a:t>Caliper Checker</a:t>
                      </a:r>
                      <a:endParaRPr lang="id-ID" sz="1400" b="1" dirty="0">
                        <a:latin typeface="+mj-lt"/>
                        <a:ea typeface="Times New Roman"/>
                      </a:endParaRPr>
                    </a:p>
                  </a:txBody>
                  <a:tcPr marL="68580" marR="68580" marT="0" marB="0" anchor="ctr"/>
                </a:tc>
                <a:tc>
                  <a:txBody>
                    <a:bodyPr/>
                    <a:lstStyle/>
                    <a:p>
                      <a:pPr algn="ctr">
                        <a:lnSpc>
                          <a:spcPct val="150000"/>
                        </a:lnSpc>
                        <a:spcAft>
                          <a:spcPts val="0"/>
                        </a:spcAft>
                        <a:tabLst>
                          <a:tab pos="355600" algn="l"/>
                        </a:tabLst>
                      </a:pPr>
                      <a:r>
                        <a:rPr lang="id-ID" sz="1400" b="1" dirty="0"/>
                        <a:t>Gauge Block </a:t>
                      </a:r>
                      <a:endParaRPr lang="en-US" sz="1400" b="1" dirty="0"/>
                    </a:p>
                    <a:p>
                      <a:pPr algn="ctr">
                        <a:lnSpc>
                          <a:spcPct val="150000"/>
                        </a:lnSpc>
                        <a:spcAft>
                          <a:spcPts val="0"/>
                        </a:spcAft>
                        <a:tabLst>
                          <a:tab pos="355600" algn="l"/>
                        </a:tabLst>
                      </a:pPr>
                      <a:r>
                        <a:rPr lang="id-ID" sz="1400" b="1" dirty="0"/>
                        <a:t>dengan aksesoris Flat Jaw</a:t>
                      </a:r>
                      <a:endParaRPr lang="id-ID" sz="1400" b="1" dirty="0">
                        <a:latin typeface="+mj-lt"/>
                        <a:ea typeface="Times New Roman"/>
                      </a:endParaRPr>
                    </a:p>
                  </a:txBody>
                  <a:tcPr marL="68580" marR="68580" marT="0" marB="0" anchor="ctr"/>
                </a:tc>
                <a:extLst>
                  <a:ext uri="{0D108BD9-81ED-4DB2-BD59-A6C34878D82A}">
                    <a16:rowId xmlns:a16="http://schemas.microsoft.com/office/drawing/2014/main" val="10002"/>
                  </a:ext>
                </a:extLst>
              </a:tr>
              <a:tr h="416721">
                <a:tc>
                  <a:txBody>
                    <a:bodyPr/>
                    <a:lstStyle/>
                    <a:p>
                      <a:pPr algn="ctr">
                        <a:lnSpc>
                          <a:spcPct val="150000"/>
                        </a:lnSpc>
                        <a:spcAft>
                          <a:spcPts val="0"/>
                        </a:spcAft>
                        <a:tabLst>
                          <a:tab pos="355600" algn="l"/>
                        </a:tabLst>
                      </a:pPr>
                      <a:r>
                        <a:rPr lang="id-ID" sz="1400" b="1"/>
                        <a:t>Pengukuran Kedalaman</a:t>
                      </a:r>
                      <a:endParaRPr lang="id-ID" sz="1400" b="1">
                        <a:latin typeface="+mj-lt"/>
                        <a:ea typeface="Times New Roman"/>
                      </a:endParaRPr>
                    </a:p>
                  </a:txBody>
                  <a:tcPr marL="68580" marR="68580" marT="0" marB="0" anchor="ctr"/>
                </a:tc>
                <a:tc>
                  <a:txBody>
                    <a:bodyPr/>
                    <a:lstStyle/>
                    <a:p>
                      <a:pPr algn="ctr">
                        <a:lnSpc>
                          <a:spcPct val="150000"/>
                        </a:lnSpc>
                        <a:spcAft>
                          <a:spcPts val="0"/>
                        </a:spcAft>
                        <a:tabLst>
                          <a:tab pos="355600" algn="l"/>
                        </a:tabLst>
                      </a:pPr>
                      <a:r>
                        <a:rPr lang="id-ID" sz="1400" b="1" dirty="0"/>
                        <a:t>Gauge Block</a:t>
                      </a:r>
                      <a:r>
                        <a:rPr lang="en-US" sz="1400" b="1" dirty="0"/>
                        <a:t> (+</a:t>
                      </a:r>
                      <a:r>
                        <a:rPr lang="en-US" sz="1400" b="1" dirty="0" err="1"/>
                        <a:t>meja</a:t>
                      </a:r>
                      <a:r>
                        <a:rPr lang="en-US" sz="1400" b="1" dirty="0"/>
                        <a:t> </a:t>
                      </a:r>
                      <a:r>
                        <a:rPr lang="en-US" sz="1400" b="1" dirty="0" err="1"/>
                        <a:t>granit</a:t>
                      </a:r>
                      <a:r>
                        <a:rPr lang="en-US" sz="1400" b="1" dirty="0"/>
                        <a:t>)</a:t>
                      </a:r>
                      <a:endParaRPr lang="id-ID" sz="1400" b="1" dirty="0">
                        <a:latin typeface="+mj-lt"/>
                        <a:ea typeface="Times New Roman"/>
                      </a:endParaRPr>
                    </a:p>
                  </a:txBody>
                  <a:tcPr marL="68580" marR="68580" marT="0" marB="0" anchor="ctr"/>
                </a:tc>
                <a:tc>
                  <a:txBody>
                    <a:bodyPr/>
                    <a:lstStyle/>
                    <a:p>
                      <a:pPr algn="ctr">
                        <a:lnSpc>
                          <a:spcPct val="150000"/>
                        </a:lnSpc>
                        <a:spcAft>
                          <a:spcPts val="0"/>
                        </a:spcAft>
                        <a:tabLst>
                          <a:tab pos="355600" algn="l"/>
                        </a:tabLst>
                      </a:pPr>
                      <a:r>
                        <a:rPr lang="en-US" sz="1400" b="1" dirty="0"/>
                        <a:t>Square Block (+ </a:t>
                      </a:r>
                      <a:r>
                        <a:rPr lang="en-US" sz="1400" b="1" dirty="0" err="1"/>
                        <a:t>meja</a:t>
                      </a:r>
                      <a:r>
                        <a:rPr lang="en-US" sz="1400" b="1" baseline="0" dirty="0"/>
                        <a:t> </a:t>
                      </a:r>
                      <a:r>
                        <a:rPr lang="en-US" sz="1400" b="1" baseline="0" dirty="0" err="1"/>
                        <a:t>granit</a:t>
                      </a:r>
                      <a:r>
                        <a:rPr lang="en-US" sz="1400" b="1" baseline="0" dirty="0"/>
                        <a:t>)</a:t>
                      </a:r>
                      <a:endParaRPr lang="id-ID" sz="1400" b="1" dirty="0">
                        <a:latin typeface="+mj-lt"/>
                        <a:ea typeface="Times New Roman"/>
                      </a:endParaRPr>
                    </a:p>
                  </a:txBody>
                  <a:tcPr marL="68580" marR="68580" marT="0" marB="0" anchor="ctr"/>
                </a:tc>
                <a:extLst>
                  <a:ext uri="{0D108BD9-81ED-4DB2-BD59-A6C34878D82A}">
                    <a16:rowId xmlns:a16="http://schemas.microsoft.com/office/drawing/2014/main" val="10003"/>
                  </a:ext>
                </a:extLst>
              </a:tr>
            </a:tbl>
          </a:graphicData>
        </a:graphic>
      </p:graphicFrame>
      <p:sp>
        <p:nvSpPr>
          <p:cNvPr id="1027" name="Rectangle 3"/>
          <p:cNvSpPr>
            <a:spLocks noChangeArrowheads="1"/>
          </p:cNvSpPr>
          <p:nvPr/>
        </p:nvSpPr>
        <p:spPr bwMode="auto">
          <a:xfrm>
            <a:off x="76200" y="3810000"/>
            <a:ext cx="7358114"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Catatan:</a:t>
            </a:r>
            <a:endParaRPr kumimoji="0" lang="id-ID" sz="14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id-ID"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Peralatan standar yang digunakan bisa diganti dengan peralatan lain yang memiliki prinsip dan performa (kelas) yang sama atau  lebih baik.</a:t>
            </a:r>
            <a:endParaRPr kumimoji="0" lang="id-ID" sz="1400" b="0" i="0" u="none" strike="noStrike" cap="none" normalizeH="0" baseline="0" dirty="0">
              <a:ln>
                <a:noFill/>
              </a:ln>
              <a:solidFill>
                <a:schemeClr val="tx1"/>
              </a:solidFill>
              <a:effectLst/>
              <a:latin typeface="Arial" pitchFamily="34" charset="0"/>
              <a:cs typeface="Arial" pitchFamily="34" charset="0"/>
            </a:endParaRPr>
          </a:p>
        </p:txBody>
      </p:sp>
      <p:pic>
        <p:nvPicPr>
          <p:cNvPr id="9" name="Picture 3"/>
          <p:cNvPicPr>
            <a:picLocks noChangeAspect="1" noChangeArrowheads="1"/>
          </p:cNvPicPr>
          <p:nvPr/>
        </p:nvPicPr>
        <p:blipFill>
          <a:blip r:embed="rId2"/>
          <a:srcRect/>
          <a:stretch>
            <a:fillRect/>
          </a:stretch>
        </p:blipFill>
        <p:spPr bwMode="auto">
          <a:xfrm>
            <a:off x="4976799" y="4460450"/>
            <a:ext cx="3710001" cy="2397550"/>
          </a:xfrm>
          <a:prstGeom prst="rect">
            <a:avLst/>
          </a:prstGeom>
          <a:noFill/>
          <a:ln w="9525">
            <a:noFill/>
            <a:miter lim="800000"/>
            <a:headEnd/>
            <a:tailEnd/>
          </a:ln>
          <a:effectLst/>
        </p:spPr>
      </p:pic>
      <p:pic>
        <p:nvPicPr>
          <p:cNvPr id="10" name="Picture 4"/>
          <p:cNvPicPr>
            <a:picLocks noChangeAspect="1" noChangeArrowheads="1"/>
          </p:cNvPicPr>
          <p:nvPr/>
        </p:nvPicPr>
        <p:blipFill>
          <a:blip r:embed="rId3"/>
          <a:srcRect/>
          <a:stretch>
            <a:fillRect/>
          </a:stretch>
        </p:blipFill>
        <p:spPr bwMode="auto">
          <a:xfrm>
            <a:off x="173825" y="4945469"/>
            <a:ext cx="4572032" cy="1912531"/>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7482668" y="1239612"/>
            <a:ext cx="1508932" cy="2570388"/>
          </a:xfrm>
          <a:prstGeom prst="rect">
            <a:avLst/>
          </a:prstGeom>
        </p:spPr>
      </p:pic>
      <p:sp>
        <p:nvSpPr>
          <p:cNvPr id="3" name="Footer Placeholder 2">
            <a:extLst>
              <a:ext uri="{FF2B5EF4-FFF2-40B4-BE49-F238E27FC236}">
                <a16:creationId xmlns:a16="http://schemas.microsoft.com/office/drawing/2014/main" id="{2194D351-3DCC-4844-B631-503DC3448C9E}"/>
              </a:ext>
            </a:extLst>
          </p:cNvPr>
          <p:cNvSpPr>
            <a:spLocks noGrp="1"/>
          </p:cNvSpPr>
          <p:nvPr>
            <p:ph type="ftr" sz="quarter" idx="11"/>
          </p:nvPr>
        </p:nvSpPr>
        <p:spPr/>
        <p:txBody>
          <a:bodyPr/>
          <a:lstStyle/>
          <a:p>
            <a:pPr>
              <a:defRPr/>
            </a:pPr>
            <a:r>
              <a:rPr lang="en-US"/>
              <a:t>Caliper 01/Rev 01 (c)Copyright, sentral sistem, Juli 2020</a:t>
            </a:r>
          </a:p>
        </p:txBody>
      </p:sp>
      <p:sp>
        <p:nvSpPr>
          <p:cNvPr id="5" name="Slide Number Placeholder 4">
            <a:extLst>
              <a:ext uri="{FF2B5EF4-FFF2-40B4-BE49-F238E27FC236}">
                <a16:creationId xmlns:a16="http://schemas.microsoft.com/office/drawing/2014/main" id="{92B5CF9F-3028-4792-9E05-0066243EEC75}"/>
              </a:ext>
            </a:extLst>
          </p:cNvPr>
          <p:cNvSpPr>
            <a:spLocks noGrp="1"/>
          </p:cNvSpPr>
          <p:nvPr>
            <p:ph type="sldNum" sz="quarter" idx="12"/>
          </p:nvPr>
        </p:nvSpPr>
        <p:spPr/>
        <p:txBody>
          <a:bodyPr/>
          <a:lstStyle/>
          <a:p>
            <a:pPr>
              <a:defRPr/>
            </a:pPr>
            <a:fld id="{D2DB2A2B-0A4B-4B62-BDA5-2B72A4CE149F}" type="slidenum">
              <a:rPr lang="en-US" altLang="en-US" smtClean="0"/>
              <a:pPr>
                <a:defRPr/>
              </a:pPr>
              <a:t>30</a:t>
            </a:fld>
            <a:endParaRPr lang="en-US" altLang="en-US"/>
          </a:p>
        </p:txBody>
      </p:sp>
    </p:spTree>
    <p:extLst>
      <p:ext uri="{BB962C8B-B14F-4D97-AF65-F5344CB8AC3E}">
        <p14:creationId xmlns:p14="http://schemas.microsoft.com/office/powerpoint/2010/main" val="1565122083"/>
      </p:ext>
    </p:extLst>
  </p:cSld>
  <p:clrMapOvr>
    <a:masterClrMapping/>
  </p:clrMapOvr>
  <p:transition spd="slow">
    <p:pull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E:\Doc.perusahaan\Doc. Perusahaan\MMF\gambar teknik\21072011(032).jpg"/>
          <p:cNvPicPr>
            <a:picLocks noChangeAspect="1" noChangeArrowheads="1"/>
          </p:cNvPicPr>
          <p:nvPr/>
        </p:nvPicPr>
        <p:blipFill>
          <a:blip r:embed="rId2">
            <a:extLst>
              <a:ext uri="{28A0092B-C50C-407E-A947-70E740481C1C}">
                <a14:useLocalDpi xmlns:a14="http://schemas.microsoft.com/office/drawing/2010/main" val="0"/>
              </a:ext>
            </a:extLst>
          </a:blip>
          <a:srcRect t="9259" r="3510" b="22223"/>
          <a:stretch>
            <a:fillRect/>
          </a:stretch>
        </p:blipFill>
        <p:spPr bwMode="auto">
          <a:xfrm>
            <a:off x="152400" y="3124200"/>
            <a:ext cx="4191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8" name="Title 1"/>
          <p:cNvSpPr txBox="1">
            <a:spLocks/>
          </p:cNvSpPr>
          <p:nvPr/>
        </p:nvSpPr>
        <p:spPr>
          <a:xfrm>
            <a:off x="119744" y="1812925"/>
            <a:ext cx="4452256" cy="609600"/>
          </a:xfrm>
          <a:prstGeom prst="rect">
            <a:avLst/>
          </a:prstGeom>
          <a:solidFill>
            <a:schemeClr val="accent4">
              <a:lumMod val="20000"/>
              <a:lumOff val="80000"/>
            </a:schemeClr>
          </a:solidFill>
        </p:spPr>
        <p:txBody>
          <a:bodyPr anchor="ctr">
            <a:normAutofit fontScale="97500"/>
          </a:bodyPr>
          <a:lstStyle/>
          <a:p>
            <a:pPr algn="ctr" eaLnBrk="1" fontAlgn="auto" hangingPunct="1">
              <a:spcAft>
                <a:spcPts val="0"/>
              </a:spcAft>
              <a:defRPr/>
            </a:pPr>
            <a:r>
              <a:rPr lang="en-US" sz="2000" dirty="0">
                <a:latin typeface="Arial" charset="0"/>
              </a:rPr>
              <a:t>Long Gauge Block </a:t>
            </a:r>
            <a:endParaRPr lang="id-ID" sz="3200" b="1" dirty="0">
              <a:ln w="18415" cmpd="sng">
                <a:solidFill>
                  <a:srgbClr val="FFFFFF"/>
                </a:solidFill>
                <a:prstDash val="solid"/>
              </a:ln>
              <a:effectLst>
                <a:outerShdw blurRad="63500" dir="3600000" algn="tl" rotWithShape="0">
                  <a:srgbClr val="000000">
                    <a:alpha val="70000"/>
                  </a:srgbClr>
                </a:outerShdw>
              </a:effectLst>
              <a:latin typeface="+mj-lt"/>
              <a:ea typeface="+mj-ea"/>
              <a:cs typeface="+mj-cs"/>
            </a:endParaRPr>
          </a:p>
        </p:txBody>
      </p:sp>
      <p:sp>
        <p:nvSpPr>
          <p:cNvPr id="9" name="Title 1"/>
          <p:cNvSpPr txBox="1">
            <a:spLocks/>
          </p:cNvSpPr>
          <p:nvPr/>
        </p:nvSpPr>
        <p:spPr>
          <a:xfrm>
            <a:off x="4550230" y="1817914"/>
            <a:ext cx="4452256" cy="609600"/>
          </a:xfrm>
          <a:prstGeom prst="rect">
            <a:avLst/>
          </a:prstGeom>
          <a:solidFill>
            <a:schemeClr val="accent6">
              <a:lumMod val="40000"/>
              <a:lumOff val="60000"/>
            </a:schemeClr>
          </a:solidFill>
        </p:spPr>
        <p:txBody>
          <a:bodyPr anchor="ctr">
            <a:normAutofit fontScale="97500"/>
          </a:bodyPr>
          <a:lstStyle/>
          <a:p>
            <a:pPr algn="ctr" eaLnBrk="1" fontAlgn="auto" hangingPunct="1">
              <a:spcAft>
                <a:spcPts val="0"/>
              </a:spcAft>
              <a:defRPr/>
            </a:pPr>
            <a:r>
              <a:rPr lang="en-US" sz="2000" dirty="0" err="1">
                <a:latin typeface="Arial" charset="0"/>
              </a:rPr>
              <a:t>Alat</a:t>
            </a:r>
            <a:r>
              <a:rPr lang="en-US" sz="2000" dirty="0">
                <a:latin typeface="Arial" charset="0"/>
              </a:rPr>
              <a:t> bantu </a:t>
            </a:r>
            <a:r>
              <a:rPr lang="en-US" sz="2000" dirty="0" err="1">
                <a:latin typeface="Arial" charset="0"/>
              </a:rPr>
              <a:t>kalibrasi</a:t>
            </a:r>
            <a:r>
              <a:rPr lang="en-US" sz="2000" dirty="0">
                <a:latin typeface="Arial" charset="0"/>
              </a:rPr>
              <a:t> Inside</a:t>
            </a:r>
            <a:endParaRPr lang="id-ID" sz="3200" b="1" dirty="0">
              <a:ln w="18415" cmpd="sng">
                <a:solidFill>
                  <a:srgbClr val="FFFFFF"/>
                </a:solidFill>
                <a:prstDash val="solid"/>
              </a:ln>
              <a:effectLst>
                <a:outerShdw blurRad="63500" dir="3600000" algn="tl" rotWithShape="0">
                  <a:srgbClr val="000000">
                    <a:alpha val="70000"/>
                  </a:srgbClr>
                </a:outerShdw>
              </a:effectLst>
              <a:latin typeface="+mj-lt"/>
              <a:ea typeface="+mj-ea"/>
              <a:cs typeface="+mj-cs"/>
            </a:endParaRPr>
          </a:p>
        </p:txBody>
      </p:sp>
      <p:pic>
        <p:nvPicPr>
          <p:cNvPr id="63495" name="Picture 2" descr="E:\Doc.perusahaan\Doc. Perusahaan\MMF\gambar teknik\21072011(033).jpg"/>
          <p:cNvPicPr>
            <a:picLocks noChangeAspect="1" noChangeArrowheads="1"/>
          </p:cNvPicPr>
          <p:nvPr/>
        </p:nvPicPr>
        <p:blipFill>
          <a:blip r:embed="rId3">
            <a:extLst>
              <a:ext uri="{28A0092B-C50C-407E-A947-70E740481C1C}">
                <a14:useLocalDpi xmlns:a14="http://schemas.microsoft.com/office/drawing/2010/main" val="0"/>
              </a:ext>
            </a:extLst>
          </a:blip>
          <a:srcRect t="20212" b="22797"/>
          <a:stretch>
            <a:fillRect/>
          </a:stretch>
        </p:blipFill>
        <p:spPr bwMode="auto">
          <a:xfrm>
            <a:off x="4572000" y="3124200"/>
            <a:ext cx="4419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57200" y="304800"/>
            <a:ext cx="8229600" cy="1143000"/>
          </a:xfrm>
        </p:spPr>
        <p:txBody>
          <a:bodyPr/>
          <a:lstStyle/>
          <a:p>
            <a:r>
              <a:rPr lang="en-US" b="1" dirty="0" err="1"/>
              <a:t>Peralatan</a:t>
            </a:r>
            <a:r>
              <a:rPr lang="en-US" b="1" dirty="0"/>
              <a:t> </a:t>
            </a:r>
            <a:r>
              <a:rPr lang="en-US" b="1" dirty="0" err="1"/>
              <a:t>Standar</a:t>
            </a:r>
            <a:br>
              <a:rPr lang="en-US" b="1" dirty="0"/>
            </a:br>
            <a:r>
              <a:rPr lang="en-US" b="1" dirty="0" err="1"/>
              <a:t>dan</a:t>
            </a:r>
            <a:r>
              <a:rPr lang="en-US" b="1" dirty="0"/>
              <a:t> </a:t>
            </a:r>
            <a:r>
              <a:rPr lang="en-US" b="1" dirty="0" err="1"/>
              <a:t>Alat</a:t>
            </a:r>
            <a:r>
              <a:rPr lang="en-US" b="1" dirty="0"/>
              <a:t> Bantu</a:t>
            </a:r>
            <a:endParaRPr lang="id-ID" b="1" dirty="0"/>
          </a:p>
        </p:txBody>
      </p:sp>
      <p:sp>
        <p:nvSpPr>
          <p:cNvPr id="2" name="Footer Placeholder 1">
            <a:extLst>
              <a:ext uri="{FF2B5EF4-FFF2-40B4-BE49-F238E27FC236}">
                <a16:creationId xmlns:a16="http://schemas.microsoft.com/office/drawing/2014/main" id="{3B1B32C7-8310-4861-9FC5-07DE947FE4DA}"/>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137A8D6-5DF5-4637-9D16-5644265CFFB3}"/>
              </a:ext>
            </a:extLst>
          </p:cNvPr>
          <p:cNvSpPr>
            <a:spLocks noGrp="1"/>
          </p:cNvSpPr>
          <p:nvPr>
            <p:ph type="sldNum" sz="quarter" idx="12"/>
          </p:nvPr>
        </p:nvSpPr>
        <p:spPr/>
        <p:txBody>
          <a:bodyPr/>
          <a:lstStyle/>
          <a:p>
            <a:pPr>
              <a:defRPr/>
            </a:pPr>
            <a:fld id="{D2DB2A2B-0A4B-4B62-BDA5-2B72A4CE149F}" type="slidenum">
              <a:rPr lang="en-US" altLang="en-US" smtClean="0"/>
              <a:pPr>
                <a:defRPr/>
              </a:pPr>
              <a:t>31</a:t>
            </a:fld>
            <a:endParaRPr lang="en-US" altLang="en-US"/>
          </a:p>
        </p:txBody>
      </p:sp>
    </p:spTree>
    <p:extLst>
      <p:ext uri="{BB962C8B-B14F-4D97-AF65-F5344CB8AC3E}">
        <p14:creationId xmlns:p14="http://schemas.microsoft.com/office/powerpoint/2010/main" val="134584690"/>
      </p:ext>
    </p:extLst>
  </p:cSld>
  <p:clrMapOvr>
    <a:masterClrMapping/>
  </p:clrMapOvr>
  <p:transition spd="slow">
    <p:pull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87"/>
            <a:ext cx="8229600" cy="1143000"/>
          </a:xfrm>
        </p:spPr>
        <p:txBody>
          <a:bodyPr/>
          <a:lstStyle/>
          <a:p>
            <a:r>
              <a:rPr lang="en-US" b="1" dirty="0" err="1"/>
              <a:t>Alat</a:t>
            </a:r>
            <a:r>
              <a:rPr lang="en-US" b="1" dirty="0"/>
              <a:t> Bantu </a:t>
            </a:r>
            <a:r>
              <a:rPr lang="en-US" b="1" dirty="0" err="1"/>
              <a:t>Kalibrasi</a:t>
            </a:r>
            <a:endParaRPr lang="id-ID" b="1" dirty="0"/>
          </a:p>
        </p:txBody>
      </p:sp>
      <p:pic>
        <p:nvPicPr>
          <p:cNvPr id="8" name="irc_mi" descr="7871"/>
          <p:cNvPicPr>
            <a:picLocks noChangeAspect="1" noChangeArrowheads="1"/>
          </p:cNvPicPr>
          <p:nvPr/>
        </p:nvPicPr>
        <p:blipFill>
          <a:blip r:embed="rId2"/>
          <a:srcRect/>
          <a:stretch>
            <a:fillRect/>
          </a:stretch>
        </p:blipFill>
        <p:spPr bwMode="auto">
          <a:xfrm>
            <a:off x="2667000" y="4413562"/>
            <a:ext cx="4253686" cy="2323475"/>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4264470" y="1043166"/>
            <a:ext cx="4762108" cy="3147834"/>
          </a:xfrm>
          <a:prstGeom prst="rect">
            <a:avLst/>
          </a:prstGeom>
        </p:spPr>
      </p:pic>
      <p:pic>
        <p:nvPicPr>
          <p:cNvPr id="5" name="Picture 4"/>
          <p:cNvPicPr>
            <a:picLocks noChangeAspect="1"/>
          </p:cNvPicPr>
          <p:nvPr/>
        </p:nvPicPr>
        <p:blipFill>
          <a:blip r:embed="rId4"/>
          <a:stretch>
            <a:fillRect/>
          </a:stretch>
        </p:blipFill>
        <p:spPr>
          <a:xfrm>
            <a:off x="117422" y="1162987"/>
            <a:ext cx="3837635" cy="3250575"/>
          </a:xfrm>
          <a:prstGeom prst="rect">
            <a:avLst/>
          </a:prstGeom>
        </p:spPr>
      </p:pic>
      <p:sp>
        <p:nvSpPr>
          <p:cNvPr id="6" name="Footer Placeholder 5">
            <a:extLst>
              <a:ext uri="{FF2B5EF4-FFF2-40B4-BE49-F238E27FC236}">
                <a16:creationId xmlns:a16="http://schemas.microsoft.com/office/drawing/2014/main" id="{71E0A534-C537-4FA8-AE44-95B4B6B54888}"/>
              </a:ext>
            </a:extLst>
          </p:cNvPr>
          <p:cNvSpPr>
            <a:spLocks noGrp="1"/>
          </p:cNvSpPr>
          <p:nvPr>
            <p:ph type="ftr" sz="quarter" idx="11"/>
          </p:nvPr>
        </p:nvSpPr>
        <p:spPr/>
        <p:txBody>
          <a:bodyPr/>
          <a:lstStyle/>
          <a:p>
            <a:pPr>
              <a:defRPr/>
            </a:pPr>
            <a:r>
              <a:rPr lang="en-US"/>
              <a:t>Caliper 01/Rev 01 (c)Copyright, sentral sistem, Juli 2020</a:t>
            </a:r>
          </a:p>
        </p:txBody>
      </p:sp>
      <p:sp>
        <p:nvSpPr>
          <p:cNvPr id="7" name="Slide Number Placeholder 6">
            <a:extLst>
              <a:ext uri="{FF2B5EF4-FFF2-40B4-BE49-F238E27FC236}">
                <a16:creationId xmlns:a16="http://schemas.microsoft.com/office/drawing/2014/main" id="{BA6C1C3A-FD7A-4932-94F2-B1AA075AD0A6}"/>
              </a:ext>
            </a:extLst>
          </p:cNvPr>
          <p:cNvSpPr>
            <a:spLocks noGrp="1"/>
          </p:cNvSpPr>
          <p:nvPr>
            <p:ph type="sldNum" sz="quarter" idx="12"/>
          </p:nvPr>
        </p:nvSpPr>
        <p:spPr/>
        <p:txBody>
          <a:bodyPr/>
          <a:lstStyle/>
          <a:p>
            <a:pPr>
              <a:defRPr/>
            </a:pPr>
            <a:fld id="{D2DB2A2B-0A4B-4B62-BDA5-2B72A4CE149F}" type="slidenum">
              <a:rPr lang="en-US" altLang="en-US" smtClean="0"/>
              <a:pPr>
                <a:defRPr/>
              </a:pPr>
              <a:t>32</a:t>
            </a:fld>
            <a:endParaRPr lang="en-US" altLang="en-US"/>
          </a:p>
        </p:txBody>
      </p:sp>
    </p:spTree>
    <p:extLst>
      <p:ext uri="{BB962C8B-B14F-4D97-AF65-F5344CB8AC3E}">
        <p14:creationId xmlns:p14="http://schemas.microsoft.com/office/powerpoint/2010/main" val="1282100768"/>
      </p:ext>
    </p:extLst>
  </p:cSld>
  <p:clrMapOvr>
    <a:masterClrMapping/>
  </p:clrMapOvr>
  <p:transition spd="slow">
    <p:pull dir="d"/>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p:cNvSpPr>
          <p:nvPr>
            <p:ph idx="1"/>
          </p:nvPr>
        </p:nvSpPr>
        <p:spPr>
          <a:xfrm>
            <a:off x="228600" y="193675"/>
            <a:ext cx="8229600" cy="4149725"/>
          </a:xfrm>
        </p:spPr>
        <p:txBody>
          <a:bodyPr/>
          <a:lstStyle/>
          <a:p>
            <a:pPr eaLnBrk="1" hangingPunct="1">
              <a:buFont typeface="Wingdings" panose="05000000000000000000" pitchFamily="2" charset="2"/>
              <a:buNone/>
            </a:pPr>
            <a:r>
              <a:rPr lang="id-ID" altLang="en-US" sz="2000" i="1" dirty="0">
                <a:latin typeface="Trebuchet MS" panose="020B0603020202020204" pitchFamily="34" charset="0"/>
              </a:rPr>
              <a:t>Gauge Block </a:t>
            </a:r>
            <a:r>
              <a:rPr lang="en-US" altLang="en-US" sz="2000" i="1" dirty="0" err="1">
                <a:latin typeface="Trebuchet MS" panose="020B0603020202020204" pitchFamily="34" charset="0"/>
              </a:rPr>
              <a:t>mem</a:t>
            </a:r>
            <a:r>
              <a:rPr lang="id-ID" altLang="en-US" sz="2000" i="1" dirty="0">
                <a:latin typeface="Trebuchet MS" panose="020B0603020202020204" pitchFamily="34" charset="0"/>
              </a:rPr>
              <a:t>i</a:t>
            </a:r>
            <a:r>
              <a:rPr lang="en-US" altLang="en-US" sz="2000" i="1" dirty="0" err="1">
                <a:latin typeface="Trebuchet MS" panose="020B0603020202020204" pitchFamily="34" charset="0"/>
              </a:rPr>
              <a:t>liki</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kelas</a:t>
            </a:r>
            <a:r>
              <a:rPr lang="id-ID" altLang="en-US" sz="2000" i="1" dirty="0">
                <a:latin typeface="Trebuchet MS" panose="020B0603020202020204" pitchFamily="34" charset="0"/>
              </a:rPr>
              <a:t> atau grade</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sesuai</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persyaratan</a:t>
            </a:r>
            <a:r>
              <a:rPr lang="en-US" altLang="en-US" sz="2000" i="1" dirty="0">
                <a:latin typeface="Trebuchet MS" panose="020B0603020202020204" pitchFamily="34" charset="0"/>
              </a:rPr>
              <a:t> ISO 3650  (1998) </a:t>
            </a:r>
            <a:r>
              <a:rPr lang="en-US" altLang="en-US" sz="2000" i="1" dirty="0" err="1">
                <a:latin typeface="Trebuchet MS" panose="020B0603020202020204" pitchFamily="34" charset="0"/>
              </a:rPr>
              <a:t>atau</a:t>
            </a:r>
            <a:r>
              <a:rPr lang="en-US" altLang="en-US" sz="2000" i="1" dirty="0">
                <a:latin typeface="Trebuchet MS" panose="020B0603020202020204" pitchFamily="34" charset="0"/>
              </a:rPr>
              <a:t> </a:t>
            </a:r>
            <a:r>
              <a:rPr lang="id-ID" altLang="en-US" sz="2000" i="1" dirty="0">
                <a:latin typeface="Trebuchet MS" panose="020B0603020202020204" pitchFamily="34" charset="0"/>
              </a:rPr>
              <a:t>JIS</a:t>
            </a:r>
            <a:r>
              <a:rPr lang="en-US" altLang="en-US" sz="2000" i="1" dirty="0">
                <a:latin typeface="Trebuchet MS" panose="020B0603020202020204" pitchFamily="34" charset="0"/>
              </a:rPr>
              <a:t> </a:t>
            </a:r>
            <a:r>
              <a:rPr lang="id-ID" altLang="en-US" sz="2000" i="1" dirty="0">
                <a:latin typeface="Trebuchet MS" panose="020B0603020202020204" pitchFamily="34" charset="0"/>
              </a:rPr>
              <a:t>B 7506 </a:t>
            </a:r>
            <a:r>
              <a:rPr lang="en-US" altLang="en-US" sz="2000" i="1" dirty="0">
                <a:latin typeface="Trebuchet MS" panose="020B0603020202020204" pitchFamily="34" charset="0"/>
              </a:rPr>
              <a:t>(</a:t>
            </a:r>
            <a:r>
              <a:rPr lang="id-ID" altLang="en-US" sz="2000" i="1" dirty="0">
                <a:latin typeface="Trebuchet MS" panose="020B0603020202020204" pitchFamily="34" charset="0"/>
              </a:rPr>
              <a:t>2004</a:t>
            </a:r>
            <a:r>
              <a:rPr lang="en-US" altLang="en-US" sz="2000" i="1" dirty="0">
                <a:latin typeface="Trebuchet MS" panose="020B0603020202020204" pitchFamily="34" charset="0"/>
              </a:rPr>
              <a:t>)</a:t>
            </a:r>
            <a:r>
              <a:rPr lang="id-ID" altLang="en-US" sz="2000" i="1" dirty="0">
                <a:latin typeface="Trebuchet MS" panose="020B0603020202020204" pitchFamily="34" charset="0"/>
              </a:rPr>
              <a:t> </a:t>
            </a:r>
            <a:r>
              <a:rPr lang="en-US" altLang="en-US" sz="2000" i="1" dirty="0" err="1">
                <a:latin typeface="Trebuchet MS" panose="020B0603020202020204" pitchFamily="34" charset="0"/>
              </a:rPr>
              <a:t>sbb</a:t>
            </a:r>
            <a:r>
              <a:rPr lang="en-US" altLang="en-US" sz="2000" i="1" dirty="0">
                <a:latin typeface="Trebuchet MS" panose="020B0603020202020204" pitchFamily="34" charset="0"/>
              </a:rPr>
              <a:t>:</a:t>
            </a:r>
          </a:p>
          <a:p>
            <a:pPr eaLnBrk="1" hangingPunct="1">
              <a:buFont typeface="Wingdings" panose="05000000000000000000" pitchFamily="2" charset="2"/>
              <a:buNone/>
            </a:pPr>
            <a:r>
              <a:rPr lang="en-US" altLang="en-US" sz="2000" i="1" dirty="0">
                <a:latin typeface="Trebuchet MS" panose="020B0603020202020204" pitchFamily="34" charset="0"/>
              </a:rPr>
              <a:t>	</a:t>
            </a:r>
          </a:p>
          <a:p>
            <a:pPr eaLnBrk="1" hangingPunct="1">
              <a:buFont typeface="Wingdings" panose="05000000000000000000" pitchFamily="2" charset="2"/>
              <a:buNone/>
            </a:pPr>
            <a:endParaRPr lang="en-US" altLang="en-US" sz="2000" i="1" dirty="0">
              <a:latin typeface="Trebuchet MS" panose="020B0603020202020204" pitchFamily="34" charset="0"/>
            </a:endParaRPr>
          </a:p>
          <a:p>
            <a:pPr eaLnBrk="1" hangingPunct="1">
              <a:buFont typeface="Wingdings" panose="05000000000000000000" pitchFamily="2" charset="2"/>
              <a:buNone/>
            </a:pPr>
            <a:endParaRPr lang="en-US" altLang="en-US" sz="2000" i="1" dirty="0">
              <a:latin typeface="Trebuchet MS" panose="020B0603020202020204" pitchFamily="34" charset="0"/>
            </a:endParaRPr>
          </a:p>
        </p:txBody>
      </p:sp>
      <p:sp>
        <p:nvSpPr>
          <p:cNvPr id="4813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8132"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813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813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2394908" y="982776"/>
            <a:ext cx="6624559" cy="5875224"/>
          </a:xfrm>
          <a:prstGeom prst="rect">
            <a:avLst/>
          </a:prstGeom>
        </p:spPr>
      </p:pic>
      <p:pic>
        <p:nvPicPr>
          <p:cNvPr id="80898" name="Picture 2" descr="BS EN ISO 3650:1999 - Geometrical product specifications (GPS). Length  standards. Gauge blocks (British Stand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30" y="3352800"/>
            <a:ext cx="2369470" cy="3352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81177AB-8EC1-4806-BED0-A7E2F5E01F33}"/>
              </a:ext>
            </a:extLst>
          </p:cNvPr>
          <p:cNvSpPr>
            <a:spLocks noGrp="1"/>
          </p:cNvSpPr>
          <p:nvPr>
            <p:ph type="ftr" sz="quarter" idx="11"/>
          </p:nvPr>
        </p:nvSpPr>
        <p:spPr/>
        <p:txBody>
          <a:bodyPr/>
          <a:lstStyle/>
          <a:p>
            <a:pPr>
              <a:defRPr/>
            </a:pPr>
            <a:r>
              <a:rPr lang="en-US"/>
              <a:t>Caliper 01/Rev 01 (c)Copyright, sentral sistem, Juli 2020</a:t>
            </a:r>
          </a:p>
        </p:txBody>
      </p:sp>
      <p:sp>
        <p:nvSpPr>
          <p:cNvPr id="4" name="Slide Number Placeholder 3">
            <a:extLst>
              <a:ext uri="{FF2B5EF4-FFF2-40B4-BE49-F238E27FC236}">
                <a16:creationId xmlns:a16="http://schemas.microsoft.com/office/drawing/2014/main" id="{F1079800-D5AA-416B-8E6D-5F532DC1D44F}"/>
              </a:ext>
            </a:extLst>
          </p:cNvPr>
          <p:cNvSpPr>
            <a:spLocks noGrp="1"/>
          </p:cNvSpPr>
          <p:nvPr>
            <p:ph type="sldNum" sz="quarter" idx="12"/>
          </p:nvPr>
        </p:nvSpPr>
        <p:spPr/>
        <p:txBody>
          <a:bodyPr/>
          <a:lstStyle/>
          <a:p>
            <a:pPr>
              <a:defRPr/>
            </a:pPr>
            <a:fld id="{D2DB2A2B-0A4B-4B62-BDA5-2B72A4CE149F}" type="slidenum">
              <a:rPr lang="en-US" altLang="en-US" smtClean="0"/>
              <a:pPr>
                <a:defRPr/>
              </a:pPr>
              <a:t>33</a:t>
            </a:fld>
            <a:endParaRPr lang="en-US" altLang="en-US"/>
          </a:p>
        </p:txBody>
      </p:sp>
    </p:spTree>
  </p:cSld>
  <p:clrMapOvr>
    <a:masterClrMapping/>
  </p:clrMapOvr>
  <p:transition spd="slow">
    <p:pull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7110" name="Picture 5" descr="D:\lab.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8"/>
          <p:cNvSpPr>
            <a:spLocks noGrp="1" noChangeArrowheads="1"/>
          </p:cNvSpPr>
          <p:nvPr>
            <p:ph type="title"/>
          </p:nvPr>
        </p:nvSpPr>
        <p:spPr>
          <a:xfrm>
            <a:off x="2286000" y="152400"/>
            <a:ext cx="6400800" cy="1143000"/>
          </a:xfrm>
        </p:spPr>
        <p:txBody>
          <a:bodyPr rtlCol="0">
            <a:normAutofit fontScale="90000"/>
          </a:bodyPr>
          <a:lstStyle/>
          <a:p>
            <a:pPr eaLnBrk="1" fontAlgn="auto" hangingPunct="1">
              <a:spcAft>
                <a:spcPts val="0"/>
              </a:spcAft>
              <a:defRPr/>
            </a:pPr>
            <a:r>
              <a:rPr lang="en-US" sz="3600" b="1" i="1" dirty="0" err="1">
                <a:latin typeface="Trebuchet MS" pitchFamily="34" charset="0"/>
              </a:rPr>
              <a:t>Dokumen</a:t>
            </a:r>
            <a:r>
              <a:rPr lang="en-US" sz="3600" b="1" i="1" dirty="0">
                <a:latin typeface="Trebuchet MS" pitchFamily="34" charset="0"/>
              </a:rPr>
              <a:t> </a:t>
            </a:r>
            <a:r>
              <a:rPr lang="en-US" sz="3600" b="1" i="1" dirty="0" err="1">
                <a:latin typeface="Trebuchet MS" pitchFamily="34" charset="0"/>
              </a:rPr>
              <a:t>Acuan</a:t>
            </a:r>
            <a:br>
              <a:rPr lang="en-US" sz="3600" b="1" i="1" dirty="0">
                <a:latin typeface="Trebuchet MS" pitchFamily="34" charset="0"/>
              </a:rPr>
            </a:br>
            <a:r>
              <a:rPr lang="en-US" sz="3600" b="1" i="1" dirty="0">
                <a:latin typeface="Trebuchet MS" pitchFamily="34" charset="0"/>
              </a:rPr>
              <a:t>(Reference Document)</a:t>
            </a:r>
          </a:p>
        </p:txBody>
      </p:sp>
      <p:sp>
        <p:nvSpPr>
          <p:cNvPr id="15" name="Rectangle 2"/>
          <p:cNvSpPr txBox="1">
            <a:spLocks noChangeArrowheads="1"/>
          </p:cNvSpPr>
          <p:nvPr/>
        </p:nvSpPr>
        <p:spPr>
          <a:xfrm>
            <a:off x="304800" y="2057400"/>
            <a:ext cx="3810000" cy="4267200"/>
          </a:xfrm>
          <a:prstGeom prst="rect">
            <a:avLst/>
          </a:prstGeom>
        </p:spPr>
        <p:txBody>
          <a:bodyPr/>
          <a:lstStyle/>
          <a:p>
            <a:pPr marL="342900" indent="-342900" eaLnBrk="1" fontAlgn="auto" hangingPunct="1">
              <a:spcBef>
                <a:spcPct val="20000"/>
              </a:spcBef>
              <a:spcAft>
                <a:spcPts val="0"/>
              </a:spcAft>
              <a:buFont typeface="Wingdings" pitchFamily="2" charset="2"/>
              <a:buNone/>
              <a:defRPr/>
            </a:pPr>
            <a:r>
              <a:rPr lang="id-ID" sz="2000" i="1" dirty="0">
                <a:latin typeface="Trebuchet MS" pitchFamily="34" charset="0"/>
              </a:rPr>
              <a:t>JIS B 7507 : 2016</a:t>
            </a:r>
            <a:endParaRPr lang="en-US" sz="2000" i="1" dirty="0">
              <a:latin typeface="Trebuchet MS" pitchFamily="34" charset="0"/>
            </a:endParaRPr>
          </a:p>
          <a:p>
            <a:pPr marL="342900" indent="-342900" eaLnBrk="1" fontAlgn="auto" hangingPunct="1">
              <a:spcBef>
                <a:spcPct val="20000"/>
              </a:spcBef>
              <a:spcAft>
                <a:spcPts val="0"/>
              </a:spcAft>
              <a:defRPr/>
            </a:pPr>
            <a:r>
              <a:rPr lang="en-US" sz="2000" i="1" dirty="0">
                <a:latin typeface="Trebuchet MS" pitchFamily="34" charset="0"/>
              </a:rPr>
              <a:t>	</a:t>
            </a:r>
            <a:r>
              <a:rPr lang="en-US" sz="2000" dirty="0" err="1">
                <a:latin typeface="Trebuchet MS" pitchFamily="34" charset="0"/>
              </a:rPr>
              <a:t>Prosedur</a:t>
            </a:r>
            <a:r>
              <a:rPr lang="en-US" sz="2000" dirty="0">
                <a:latin typeface="Trebuchet MS" pitchFamily="34" charset="0"/>
              </a:rPr>
              <a:t>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digunakan</a:t>
            </a:r>
            <a:r>
              <a:rPr lang="en-US" sz="2000" dirty="0">
                <a:latin typeface="Trebuchet MS" pitchFamily="34" charset="0"/>
              </a:rPr>
              <a:t> </a:t>
            </a:r>
            <a:r>
              <a:rPr lang="en-US" sz="2000" dirty="0" err="1">
                <a:latin typeface="Trebuchet MS" pitchFamily="34" charset="0"/>
              </a:rPr>
              <a:t>untuk</a:t>
            </a:r>
            <a:r>
              <a:rPr lang="en-US" sz="2000" dirty="0">
                <a:latin typeface="Trebuchet MS" pitchFamily="34" charset="0"/>
              </a:rPr>
              <a:t> </a:t>
            </a:r>
            <a:r>
              <a:rPr lang="en-US" sz="2000" dirty="0" err="1">
                <a:latin typeface="Trebuchet MS" pitchFamily="34" charset="0"/>
              </a:rPr>
              <a:t>kalibrasi</a:t>
            </a:r>
            <a:r>
              <a:rPr lang="en-US" sz="2000" dirty="0">
                <a:latin typeface="Trebuchet MS" pitchFamily="34" charset="0"/>
              </a:rPr>
              <a:t> </a:t>
            </a:r>
            <a:r>
              <a:rPr lang="id-ID" sz="2000" dirty="0">
                <a:latin typeface="Trebuchet MS" pitchFamily="34" charset="0"/>
              </a:rPr>
              <a:t>dan verifikasi digital, vernier dan dial Caliper</a:t>
            </a:r>
            <a:endParaRPr lang="en-US" sz="2000" dirty="0">
              <a:latin typeface="Trebuchet MS" pitchFamily="34" charset="0"/>
            </a:endParaRPr>
          </a:p>
          <a:p>
            <a:pPr marL="342900" indent="-342900" eaLnBrk="1" fontAlgn="auto" hangingPunct="1">
              <a:spcBef>
                <a:spcPct val="20000"/>
              </a:spcBef>
              <a:spcAft>
                <a:spcPts val="0"/>
              </a:spcAft>
              <a:defRPr/>
            </a:pPr>
            <a:endParaRPr lang="en-US" sz="2000" i="1" dirty="0">
              <a:latin typeface="Trebuchet MS" pitchFamily="34" charset="0"/>
            </a:endParaRPr>
          </a:p>
          <a:p>
            <a:pPr marL="342900" indent="-342900" eaLnBrk="1" fontAlgn="auto" hangingPunct="1">
              <a:spcBef>
                <a:spcPct val="20000"/>
              </a:spcBef>
              <a:spcAft>
                <a:spcPts val="0"/>
              </a:spcAft>
              <a:defRPr/>
            </a:pPr>
            <a:r>
              <a:rPr lang="id-ID" sz="2000" i="1" dirty="0">
                <a:latin typeface="Trebuchet MS" pitchFamily="34" charset="0"/>
              </a:rPr>
              <a:t>ISO “Guide to the Expression of Uncertainty in Measurement</a:t>
            </a:r>
            <a:r>
              <a:rPr lang="en-US" sz="2000" i="1" dirty="0">
                <a:latin typeface="Trebuchet MS" pitchFamily="34" charset="0"/>
              </a:rPr>
              <a:t>”</a:t>
            </a:r>
          </a:p>
          <a:p>
            <a:pPr marL="342900" indent="-342900" eaLnBrk="1" fontAlgn="auto" hangingPunct="1">
              <a:spcBef>
                <a:spcPct val="20000"/>
              </a:spcBef>
              <a:spcAft>
                <a:spcPts val="0"/>
              </a:spcAft>
              <a:defRPr/>
            </a:pPr>
            <a:r>
              <a:rPr lang="en-US" sz="2000" i="1" dirty="0">
                <a:latin typeface="Trebuchet MS" pitchFamily="34" charset="0"/>
              </a:rPr>
              <a:t>	</a:t>
            </a:r>
            <a:r>
              <a:rPr lang="en-US" sz="2000" dirty="0" err="1">
                <a:latin typeface="Trebuchet MS" pitchFamily="34" charset="0"/>
              </a:rPr>
              <a:t>Dokumen</a:t>
            </a:r>
            <a:r>
              <a:rPr lang="en-US" sz="2000" dirty="0">
                <a:latin typeface="Trebuchet MS" pitchFamily="34" charset="0"/>
              </a:rPr>
              <a:t>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menerangkan</a:t>
            </a:r>
            <a:r>
              <a:rPr lang="en-US" sz="2000" dirty="0">
                <a:latin typeface="Trebuchet MS" pitchFamily="34" charset="0"/>
              </a:rPr>
              <a:t> </a:t>
            </a:r>
            <a:r>
              <a:rPr lang="en-US" sz="2000" dirty="0" err="1">
                <a:latin typeface="Trebuchet MS" pitchFamily="34" charset="0"/>
              </a:rPr>
              <a:t>secara</a:t>
            </a:r>
            <a:r>
              <a:rPr lang="en-US" sz="2000" dirty="0">
                <a:latin typeface="Trebuchet MS" pitchFamily="34" charset="0"/>
              </a:rPr>
              <a:t> </a:t>
            </a:r>
            <a:r>
              <a:rPr lang="en-US" sz="2000" dirty="0" err="1">
                <a:latin typeface="Trebuchet MS" pitchFamily="34" charset="0"/>
              </a:rPr>
              <a:t>umum</a:t>
            </a:r>
            <a:r>
              <a:rPr lang="en-US" sz="2000" dirty="0">
                <a:latin typeface="Trebuchet MS" pitchFamily="34" charset="0"/>
              </a:rPr>
              <a:t> </a:t>
            </a:r>
            <a:r>
              <a:rPr lang="en-US" sz="2000" dirty="0" err="1">
                <a:latin typeface="Trebuchet MS" pitchFamily="34" charset="0"/>
              </a:rPr>
              <a:t>tentang</a:t>
            </a:r>
            <a:r>
              <a:rPr lang="en-US" sz="2000" dirty="0">
                <a:latin typeface="Trebuchet MS" pitchFamily="34" charset="0"/>
              </a:rPr>
              <a:t> </a:t>
            </a:r>
            <a:r>
              <a:rPr lang="en-US" sz="2000" dirty="0" err="1">
                <a:latin typeface="Trebuchet MS" pitchFamily="34" charset="0"/>
              </a:rPr>
              <a:t>cara</a:t>
            </a:r>
            <a:r>
              <a:rPr lang="en-US" sz="2000" dirty="0">
                <a:latin typeface="Trebuchet MS" pitchFamily="34" charset="0"/>
              </a:rPr>
              <a:t> </a:t>
            </a:r>
            <a:r>
              <a:rPr lang="en-US" sz="2000" dirty="0" err="1">
                <a:latin typeface="Trebuchet MS" pitchFamily="34" charset="0"/>
              </a:rPr>
              <a:t>menghitung</a:t>
            </a:r>
            <a:r>
              <a:rPr lang="en-US" sz="2000" dirty="0">
                <a:latin typeface="Trebuchet MS" pitchFamily="34" charset="0"/>
              </a:rPr>
              <a:t> </a:t>
            </a:r>
            <a:r>
              <a:rPr lang="en-US" sz="2000" dirty="0" err="1">
                <a:latin typeface="Trebuchet MS" pitchFamily="34" charset="0"/>
              </a:rPr>
              <a:t>ketidakpastian</a:t>
            </a:r>
            <a:r>
              <a:rPr lang="en-US" sz="2000" dirty="0">
                <a:latin typeface="Trebuchet MS" pitchFamily="34" charset="0"/>
              </a:rPr>
              <a:t> </a:t>
            </a:r>
            <a:r>
              <a:rPr lang="en-US" sz="2000" dirty="0" err="1">
                <a:latin typeface="Trebuchet MS" pitchFamily="34" charset="0"/>
              </a:rPr>
              <a:t>kalibrasi</a:t>
            </a:r>
            <a:endParaRPr lang="en-US" sz="2000" dirty="0">
              <a:latin typeface="Trebuchet MS" pitchFamily="34" charset="0"/>
            </a:endParaRPr>
          </a:p>
          <a:p>
            <a:pPr marL="342900" indent="-342900" eaLnBrk="1" fontAlgn="auto" hangingPunct="1">
              <a:spcBef>
                <a:spcPct val="20000"/>
              </a:spcBef>
              <a:spcAft>
                <a:spcPts val="0"/>
              </a:spcAft>
              <a:buFont typeface="Wingdings" pitchFamily="2" charset="2"/>
              <a:buNone/>
              <a:defRPr/>
            </a:pPr>
            <a:endParaRPr lang="en-US" sz="2000" i="1" dirty="0">
              <a:latin typeface="Trebuchet MS" pitchFamily="34" charset="0"/>
            </a:endParaRPr>
          </a:p>
        </p:txBody>
      </p:sp>
      <p:pic>
        <p:nvPicPr>
          <p:cNvPr id="81922" name="Picture 2" descr="JIS B 7507:2016 ~ Jasa Download Artikel, Ebook dan Standar Internas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858963"/>
            <a:ext cx="3232879" cy="45530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11CE8DB-69EF-43FE-AD3B-B27A4BB5B540}"/>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59BEE700-C4D0-4524-809A-FFA3C8747544}"/>
              </a:ext>
            </a:extLst>
          </p:cNvPr>
          <p:cNvSpPr>
            <a:spLocks noGrp="1"/>
          </p:cNvSpPr>
          <p:nvPr>
            <p:ph type="sldNum" sz="quarter" idx="12"/>
          </p:nvPr>
        </p:nvSpPr>
        <p:spPr/>
        <p:txBody>
          <a:bodyPr/>
          <a:lstStyle/>
          <a:p>
            <a:pPr>
              <a:defRPr/>
            </a:pPr>
            <a:fld id="{D2DB2A2B-0A4B-4B62-BDA5-2B72A4CE149F}" type="slidenum">
              <a:rPr lang="en-US" altLang="en-US" smtClean="0"/>
              <a:pPr>
                <a:defRPr/>
              </a:pPr>
              <a:t>34</a:t>
            </a:fld>
            <a:endParaRPr lang="en-US" altLang="en-US"/>
          </a:p>
        </p:txBody>
      </p:sp>
    </p:spTree>
  </p:cSld>
  <p:clrMapOvr>
    <a:masterClrMapping/>
  </p:clrMapOvr>
  <p:transition spd="slow">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798637"/>
            <a:ext cx="5029200" cy="4525963"/>
          </a:xfrm>
        </p:spPr>
        <p:txBody>
          <a:bodyPr/>
          <a:lstStyle/>
          <a:p>
            <a:pPr marL="342900" lvl="2" indent="-342900" algn="just">
              <a:buFont typeface="Wingdings" panose="05000000000000000000" pitchFamily="2" charset="2"/>
              <a:buChar char="ü"/>
            </a:pPr>
            <a:r>
              <a:rPr lang="id-ID" sz="2000" dirty="0"/>
              <a:t>Kalibrasi Caliper dilakukan pada kondisi suhu ruangan 20 </a:t>
            </a:r>
            <a:r>
              <a:rPr lang="id-ID" sz="2000" dirty="0">
                <a:sym typeface="Symbol"/>
              </a:rPr>
              <a:t></a:t>
            </a:r>
            <a:r>
              <a:rPr lang="id-ID" sz="2000" dirty="0"/>
              <a:t>C  </a:t>
            </a:r>
            <a:r>
              <a:rPr lang="id-ID" sz="2000" dirty="0">
                <a:sym typeface="Symbol"/>
              </a:rPr>
              <a:t></a:t>
            </a:r>
            <a:r>
              <a:rPr lang="id-ID" sz="2000" dirty="0"/>
              <a:t>  </a:t>
            </a:r>
            <a:r>
              <a:rPr lang="en-US" sz="2000" dirty="0"/>
              <a:t>2</a:t>
            </a:r>
            <a:r>
              <a:rPr lang="id-ID" sz="2000" dirty="0"/>
              <a:t> </a:t>
            </a:r>
            <a:r>
              <a:rPr lang="id-ID" sz="2000" dirty="0">
                <a:sym typeface="Symbol"/>
              </a:rPr>
              <a:t></a:t>
            </a:r>
            <a:r>
              <a:rPr lang="id-ID" sz="2000" dirty="0"/>
              <a:t>C dan kelembaban 55 % </a:t>
            </a:r>
            <a:r>
              <a:rPr lang="id-ID" sz="2000" dirty="0">
                <a:sym typeface="Symbol"/>
              </a:rPr>
              <a:t></a:t>
            </a:r>
            <a:r>
              <a:rPr lang="id-ID" sz="2000" dirty="0"/>
              <a:t> 5 % r.h. </a:t>
            </a:r>
          </a:p>
          <a:p>
            <a:pPr marL="342900" lvl="2" indent="-342900" algn="just">
              <a:buFont typeface="Wingdings" panose="05000000000000000000" pitchFamily="2" charset="2"/>
              <a:buChar char="ü"/>
            </a:pPr>
            <a:r>
              <a:rPr lang="id-ID" sz="2000" dirty="0"/>
              <a:t>Gerakkan slider beberapa kali sepanjang skala untuk kelancaran operasi.</a:t>
            </a:r>
          </a:p>
          <a:p>
            <a:pPr marL="342900" lvl="2" indent="-342900" algn="just">
              <a:buFont typeface="Wingdings" panose="05000000000000000000" pitchFamily="2" charset="2"/>
              <a:buChar char="ü"/>
            </a:pPr>
            <a:r>
              <a:rPr lang="id-ID" sz="2000" dirty="0"/>
              <a:t>Amati caliper dari kerusakan, seperti: goresan, longgar, penyimpangan, dsb. </a:t>
            </a:r>
            <a:endParaRPr lang="en-US" sz="2000" dirty="0"/>
          </a:p>
          <a:p>
            <a:pPr marL="342900" lvl="2" indent="-342900" algn="just">
              <a:buFont typeface="Wingdings" panose="05000000000000000000" pitchFamily="2" charset="2"/>
              <a:buChar char="ü"/>
            </a:pPr>
            <a:r>
              <a:rPr lang="en-US" sz="2000" dirty="0" err="1"/>
              <a:t>Siapkan</a:t>
            </a:r>
            <a:r>
              <a:rPr lang="en-US" sz="2000" dirty="0"/>
              <a:t> gauge block </a:t>
            </a:r>
            <a:r>
              <a:rPr lang="en-US" sz="2000" dirty="0" err="1"/>
              <a:t>standar</a:t>
            </a:r>
            <a:r>
              <a:rPr lang="en-US" sz="2000" dirty="0"/>
              <a:t> yang </a:t>
            </a:r>
            <a:r>
              <a:rPr lang="en-US" sz="2000" dirty="0" err="1"/>
              <a:t>sesuai</a:t>
            </a:r>
            <a:r>
              <a:rPr lang="en-US" sz="2000" dirty="0"/>
              <a:t>.</a:t>
            </a:r>
            <a:endParaRPr lang="id-ID" sz="2000" dirty="0"/>
          </a:p>
          <a:p>
            <a:pPr marL="342900" lvl="2" indent="-342900" algn="just">
              <a:buFont typeface="Wingdings" panose="05000000000000000000" pitchFamily="2" charset="2"/>
              <a:buChar char="ü"/>
            </a:pPr>
            <a:r>
              <a:rPr lang="id-ID" sz="2000" dirty="0"/>
              <a:t>Bersihkan permukaan bidang pengukur. Bila diperlukan lepaskan instrument tersebut lalu bersihkan sampai kotoran yang melekat padanya hilang.</a:t>
            </a:r>
          </a:p>
        </p:txBody>
      </p:sp>
      <p:pic>
        <p:nvPicPr>
          <p:cNvPr id="5" name="Picture 11" descr="http://www.tresnainstrument.com/images/how_to_use_and_read_digital_calipers_correctly/image020.jpg"/>
          <p:cNvPicPr>
            <a:picLocks noChangeAspect="1" noChangeArrowheads="1"/>
          </p:cNvPicPr>
          <p:nvPr/>
        </p:nvPicPr>
        <p:blipFill>
          <a:blip r:embed="rId2"/>
          <a:srcRect b="12500"/>
          <a:stretch>
            <a:fillRect/>
          </a:stretch>
        </p:blipFill>
        <p:spPr bwMode="auto">
          <a:xfrm>
            <a:off x="5867400" y="1713432"/>
            <a:ext cx="3057611" cy="2172768"/>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7" name="Picture 13" descr="http://www.halhard.co.uk/slipgauge.jpg"/>
          <p:cNvPicPr>
            <a:picLocks noChangeAspect="1" noChangeArrowheads="1"/>
          </p:cNvPicPr>
          <p:nvPr/>
        </p:nvPicPr>
        <p:blipFill>
          <a:blip r:embed="rId3"/>
          <a:srcRect/>
          <a:stretch>
            <a:fillRect/>
          </a:stretch>
        </p:blipFill>
        <p:spPr bwMode="auto">
          <a:xfrm>
            <a:off x="5867400" y="4007266"/>
            <a:ext cx="3053237" cy="2606675"/>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8" name="Rectangle 7"/>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 name="Picture 5" descr="D:\lab.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784225" y="290513"/>
            <a:ext cx="8229600" cy="1143000"/>
          </a:xfrm>
        </p:spPr>
        <p:txBody>
          <a:bodyPr/>
          <a:lstStyle/>
          <a:p>
            <a:r>
              <a:rPr lang="id-ID" b="1" dirty="0"/>
              <a:t>Persiapan Kalibrasi Caliper</a:t>
            </a:r>
          </a:p>
        </p:txBody>
      </p:sp>
      <p:sp>
        <p:nvSpPr>
          <p:cNvPr id="2" name="Footer Placeholder 1">
            <a:extLst>
              <a:ext uri="{FF2B5EF4-FFF2-40B4-BE49-F238E27FC236}">
                <a16:creationId xmlns:a16="http://schemas.microsoft.com/office/drawing/2014/main" id="{63E2616D-55BC-4EC1-B53F-64D3F47B1146}"/>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11C03D48-3A38-4004-B5D3-69135E9EA392}"/>
              </a:ext>
            </a:extLst>
          </p:cNvPr>
          <p:cNvSpPr>
            <a:spLocks noGrp="1"/>
          </p:cNvSpPr>
          <p:nvPr>
            <p:ph type="sldNum" sz="quarter" idx="12"/>
          </p:nvPr>
        </p:nvSpPr>
        <p:spPr/>
        <p:txBody>
          <a:bodyPr/>
          <a:lstStyle/>
          <a:p>
            <a:pPr>
              <a:defRPr/>
            </a:pPr>
            <a:fld id="{D2DB2A2B-0A4B-4B62-BDA5-2B72A4CE149F}" type="slidenum">
              <a:rPr lang="en-US" altLang="en-US" smtClean="0"/>
              <a:pPr>
                <a:defRPr/>
              </a:pPr>
              <a:t>35</a:t>
            </a:fld>
            <a:endParaRPr lang="en-US" altLang="en-US"/>
          </a:p>
        </p:txBody>
      </p:sp>
    </p:spTree>
    <p:extLst>
      <p:ext uri="{BB962C8B-B14F-4D97-AF65-F5344CB8AC3E}">
        <p14:creationId xmlns:p14="http://schemas.microsoft.com/office/powerpoint/2010/main" val="3985220132"/>
      </p:ext>
    </p:extLst>
  </p:cSld>
  <p:clrMapOvr>
    <a:masterClrMapping/>
  </p:clrMapOvr>
  <p:transition spd="slow">
    <p:pull dir="d"/>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156" name="Picture 10" descr="C:\Users\REMIRA\Pictures\IMG02083-20110715-15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895600"/>
            <a:ext cx="4572000" cy="3863662"/>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49154" name="Title 1"/>
          <p:cNvSpPr>
            <a:spLocks noGrp="1"/>
          </p:cNvSpPr>
          <p:nvPr>
            <p:ph type="title"/>
          </p:nvPr>
        </p:nvSpPr>
        <p:spPr>
          <a:xfrm>
            <a:off x="0" y="0"/>
            <a:ext cx="9144000" cy="1676400"/>
          </a:xfrm>
        </p:spPr>
        <p:txBody>
          <a:bodyPr/>
          <a:lstStyle/>
          <a:p>
            <a:pPr eaLnBrk="1" hangingPunct="1"/>
            <a:r>
              <a:rPr lang="id-ID" altLang="en-US" sz="4000" b="1" dirty="0"/>
              <a:t>Pembersihan </a:t>
            </a:r>
            <a:r>
              <a:rPr lang="en-US" altLang="en-US" sz="4000" b="1" dirty="0"/>
              <a:t>G</a:t>
            </a:r>
            <a:r>
              <a:rPr lang="id-ID" altLang="en-US" sz="4000" b="1" dirty="0"/>
              <a:t>auge </a:t>
            </a:r>
            <a:r>
              <a:rPr lang="en-US" altLang="en-US" sz="4000" b="1" dirty="0"/>
              <a:t>B</a:t>
            </a:r>
            <a:r>
              <a:rPr lang="id-ID" altLang="en-US" sz="4000" b="1" dirty="0"/>
              <a:t>lock </a:t>
            </a:r>
            <a:r>
              <a:rPr lang="en-US" altLang="en-US" sz="4000" b="1" dirty="0"/>
              <a:t>S</a:t>
            </a:r>
            <a:r>
              <a:rPr lang="id-ID" altLang="en-US" sz="4000" b="1" dirty="0"/>
              <a:t>tandar </a:t>
            </a:r>
          </a:p>
        </p:txBody>
      </p:sp>
      <p:pic>
        <p:nvPicPr>
          <p:cNvPr id="49155" name="Picture 2" descr="C:\Users\REMIRA\Pictures\IMG02085-20110715-1509.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6200" y="1295400"/>
            <a:ext cx="4876800" cy="3593038"/>
          </a:xfrm>
          <a:noFill/>
          <a:ln>
            <a:solidFill>
              <a:srgbClr val="FFFF00"/>
            </a:solidFill>
          </a:ln>
        </p:spPr>
      </p:pic>
      <p:sp>
        <p:nvSpPr>
          <p:cNvPr id="2" name="Footer Placeholder 1">
            <a:extLst>
              <a:ext uri="{FF2B5EF4-FFF2-40B4-BE49-F238E27FC236}">
                <a16:creationId xmlns:a16="http://schemas.microsoft.com/office/drawing/2014/main" id="{AE8735B5-53AA-42DB-84E4-605558D5DC01}"/>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48AC3F88-2194-40D4-82A1-A2B84E1B0DF0}"/>
              </a:ext>
            </a:extLst>
          </p:cNvPr>
          <p:cNvSpPr>
            <a:spLocks noGrp="1"/>
          </p:cNvSpPr>
          <p:nvPr>
            <p:ph type="sldNum" sz="quarter" idx="12"/>
          </p:nvPr>
        </p:nvSpPr>
        <p:spPr/>
        <p:txBody>
          <a:bodyPr/>
          <a:lstStyle/>
          <a:p>
            <a:pPr>
              <a:defRPr/>
            </a:pPr>
            <a:fld id="{D2DB2A2B-0A4B-4B62-BDA5-2B72A4CE149F}" type="slidenum">
              <a:rPr lang="en-US" altLang="en-US" smtClean="0"/>
              <a:pPr>
                <a:defRPr/>
              </a:pPr>
              <a:t>36</a:t>
            </a:fld>
            <a:endParaRPr lang="en-US" altLang="en-US"/>
          </a:p>
        </p:txBody>
      </p:sp>
    </p:spTree>
  </p:cSld>
  <p:clrMapOvr>
    <a:masterClrMapping/>
  </p:clrMapOvr>
  <p:transition spd="slow">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sp>
        <p:nvSpPr>
          <p:cNvPr id="19460" name="Rectangle 8"/>
          <p:cNvSpPr>
            <a:spLocks noChangeArrowheads="1"/>
          </p:cNvSpPr>
          <p:nvPr/>
        </p:nvSpPr>
        <p:spPr bwMode="auto">
          <a:xfrm>
            <a:off x="914400" y="2590800"/>
            <a:ext cx="7467600" cy="1154162"/>
          </a:xfrm>
          <a:prstGeom prst="rect">
            <a:avLst/>
          </a:prstGeom>
          <a:noFill/>
          <a:ln w="9525">
            <a:noFill/>
            <a:miter lim="800000"/>
            <a:headEnd/>
            <a:tailEnd/>
          </a:ln>
        </p:spPr>
        <p:txBody>
          <a:bodyPr>
            <a:spAutoFit/>
          </a:bodyPr>
          <a:lstStyle/>
          <a:p>
            <a:pPr algn="ctr" eaLnBrk="1" hangingPunct="1">
              <a:spcBef>
                <a:spcPts val="575"/>
              </a:spcBef>
              <a:defRPr/>
            </a:pPr>
            <a:r>
              <a:rPr lang="en-US" sz="3200" b="1" i="1" dirty="0">
                <a:latin typeface="Trebuchet MS" pitchFamily="34" charset="0"/>
              </a:rPr>
              <a:t>BAGIAN 4</a:t>
            </a:r>
          </a:p>
          <a:p>
            <a:pPr algn="ctr" eaLnBrk="1" hangingPunct="1">
              <a:spcBef>
                <a:spcPts val="575"/>
              </a:spcBef>
              <a:defRPr/>
            </a:pPr>
            <a:r>
              <a:rPr lang="en-US" sz="3200" b="1" i="1" dirty="0">
                <a:latin typeface="Trebuchet MS" pitchFamily="34" charset="0"/>
              </a:rPr>
              <a:t>PROSEDUR KALIBRASI CALIPER</a:t>
            </a:r>
            <a:endParaRPr lang="id-ID" sz="3200" b="1" i="1" dirty="0">
              <a:latin typeface="Trebuchet MS" pitchFamily="34" charset="0"/>
            </a:endParaRPr>
          </a:p>
        </p:txBody>
      </p:sp>
      <p:sp>
        <p:nvSpPr>
          <p:cNvPr id="24" name="Rectangle 23">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8" name="Rectangle 27">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p:cNvPr>
          <p:cNvSpPr/>
          <p:nvPr/>
        </p:nvSpPr>
        <p:spPr>
          <a:xfrm>
            <a:off x="6391275" y="4314825"/>
            <a:ext cx="7715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Caliper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ECA436D5-CA96-4EF8-9835-421A3C44BC0E}"/>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71A003B0-D4F7-42B4-ABCB-886D5F99F6EA}"/>
              </a:ext>
            </a:extLst>
          </p:cNvPr>
          <p:cNvSpPr>
            <a:spLocks noGrp="1"/>
          </p:cNvSpPr>
          <p:nvPr>
            <p:ph type="sldNum" sz="quarter" idx="12"/>
          </p:nvPr>
        </p:nvSpPr>
        <p:spPr/>
        <p:txBody>
          <a:bodyPr/>
          <a:lstStyle/>
          <a:p>
            <a:pPr>
              <a:defRPr/>
            </a:pPr>
            <a:fld id="{D2DB2A2B-0A4B-4B62-BDA5-2B72A4CE149F}" type="slidenum">
              <a:rPr lang="en-US" altLang="en-US" smtClean="0"/>
              <a:pPr>
                <a:defRPr/>
              </a:pPr>
              <a:t>37</a:t>
            </a:fld>
            <a:endParaRPr lang="en-US" altLang="en-US"/>
          </a:p>
        </p:txBody>
      </p:sp>
    </p:spTree>
    <p:extLst>
      <p:ext uri="{BB962C8B-B14F-4D97-AF65-F5344CB8AC3E}">
        <p14:creationId xmlns:p14="http://schemas.microsoft.com/office/powerpoint/2010/main" val="660341023"/>
      </p:ext>
    </p:extLst>
  </p:cSld>
  <p:clrMapOvr>
    <a:masterClrMapping/>
  </p:clrMapOvr>
  <p:transition spd="slow">
    <p:pull dir="d"/>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12"/>
          <p:cNvSpPr>
            <a:spLocks noGrp="1"/>
          </p:cNvSpPr>
          <p:nvPr>
            <p:ph idx="1"/>
          </p:nvPr>
        </p:nvSpPr>
        <p:spPr>
          <a:xfrm>
            <a:off x="152400" y="1676400"/>
            <a:ext cx="5105400" cy="4267200"/>
          </a:xfrm>
        </p:spPr>
        <p:txBody>
          <a:bodyPr/>
          <a:lstStyle/>
          <a:p>
            <a:pPr marL="0" indent="0" algn="just" eaLnBrk="1" hangingPunct="1">
              <a:buFont typeface="Wingdings" panose="05000000000000000000" pitchFamily="2" charset="2"/>
              <a:buNone/>
            </a:pPr>
            <a:r>
              <a:rPr lang="en-US" altLang="en-US" sz="2000" b="1" dirty="0" err="1">
                <a:latin typeface="Trebuchet MS" panose="020B0603020202020204" pitchFamily="34" charset="0"/>
              </a:rPr>
              <a:t>Pemeriksaan</a:t>
            </a:r>
            <a:r>
              <a:rPr lang="en-US" altLang="en-US" sz="2000" b="1" dirty="0">
                <a:latin typeface="Trebuchet MS" panose="020B0603020202020204" pitchFamily="34" charset="0"/>
              </a:rPr>
              <a:t> </a:t>
            </a:r>
            <a:r>
              <a:rPr lang="en-US" altLang="en-US" sz="2000" b="1" dirty="0" err="1">
                <a:latin typeface="Trebuchet MS" panose="020B0603020202020204" pitchFamily="34" charset="0"/>
              </a:rPr>
              <a:t>nilai</a:t>
            </a:r>
            <a:r>
              <a:rPr lang="en-US" altLang="en-US" sz="2000" b="1" dirty="0">
                <a:latin typeface="Trebuchet MS" panose="020B0603020202020204" pitchFamily="34" charset="0"/>
              </a:rPr>
              <a:t> </a:t>
            </a:r>
            <a:r>
              <a:rPr lang="en-US" altLang="en-US" sz="2000" b="1" dirty="0" err="1">
                <a:latin typeface="Trebuchet MS" panose="020B0603020202020204" pitchFamily="34" charset="0"/>
              </a:rPr>
              <a:t>skala</a:t>
            </a:r>
            <a:r>
              <a:rPr lang="id-ID" altLang="en-US" sz="2000" b="1" dirty="0">
                <a:latin typeface="Trebuchet MS" panose="020B0603020202020204" pitchFamily="34" charset="0"/>
              </a:rPr>
              <a:t> Maksimum</a:t>
            </a:r>
            <a:r>
              <a:rPr lang="en-US" altLang="en-US" sz="2000" b="1" dirty="0">
                <a:latin typeface="Trebuchet MS" panose="020B0603020202020204" pitchFamily="34" charset="0"/>
              </a:rPr>
              <a:t> </a:t>
            </a:r>
            <a:r>
              <a:rPr lang="en-US" altLang="en-US" sz="2000" b="1" dirty="0" err="1">
                <a:latin typeface="Trebuchet MS" panose="020B0603020202020204" pitchFamily="34" charset="0"/>
              </a:rPr>
              <a:t>dan</a:t>
            </a:r>
            <a:r>
              <a:rPr lang="en-US" altLang="en-US" sz="2000" b="1" dirty="0">
                <a:latin typeface="Trebuchet MS" panose="020B0603020202020204" pitchFamily="34" charset="0"/>
              </a:rPr>
              <a:t> </a:t>
            </a:r>
            <a:r>
              <a:rPr lang="id-ID" altLang="en-US" sz="2000" b="1" dirty="0">
                <a:latin typeface="Trebuchet MS" panose="020B0603020202020204" pitchFamily="34" charset="0"/>
              </a:rPr>
              <a:t>setting Nol</a:t>
            </a:r>
            <a:endParaRPr lang="en-US" altLang="en-US" sz="2000" b="1" dirty="0">
              <a:latin typeface="Trebuchet MS" panose="020B0603020202020204" pitchFamily="34" charset="0"/>
            </a:endParaRPr>
          </a:p>
          <a:p>
            <a:pPr marL="457200" indent="-457200" algn="just" eaLnBrk="1" hangingPunct="1">
              <a:buFont typeface="Wingdings" panose="05000000000000000000" pitchFamily="2" charset="2"/>
              <a:buNone/>
            </a:pPr>
            <a:endParaRPr lang="en-US" altLang="en-US" sz="500" dirty="0">
              <a:latin typeface="Trebuchet MS" panose="020B0603020202020204" pitchFamily="34" charset="0"/>
            </a:endParaRPr>
          </a:p>
          <a:p>
            <a:pPr marL="457200" indent="-457200" algn="just"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Pastikan</a:t>
            </a:r>
            <a:r>
              <a:rPr lang="en-US" altLang="en-US" sz="2000" dirty="0">
                <a:latin typeface="Trebuchet MS" panose="020B0603020202020204" pitchFamily="34" charset="0"/>
              </a:rPr>
              <a:t> caliper </a:t>
            </a:r>
            <a:r>
              <a:rPr lang="en-US" altLang="en-US" sz="2000" dirty="0" err="1">
                <a:latin typeface="Trebuchet MS" panose="020B0603020202020204" pitchFamily="34" charset="0"/>
              </a:rPr>
              <a:t>dapat</a:t>
            </a:r>
            <a:r>
              <a:rPr lang="en-US" altLang="en-US" sz="2000" dirty="0">
                <a:latin typeface="Trebuchet MS" panose="020B0603020202020204" pitchFamily="34" charset="0"/>
              </a:rPr>
              <a:t> </a:t>
            </a:r>
            <a:r>
              <a:rPr lang="en-US" altLang="en-US" sz="2000" dirty="0" err="1">
                <a:latin typeface="Trebuchet MS" panose="020B0603020202020204" pitchFamily="34" charset="0"/>
              </a:rPr>
              <a:t>bergerak</a:t>
            </a:r>
            <a:r>
              <a:rPr lang="en-US" altLang="en-US" sz="2000" dirty="0">
                <a:latin typeface="Trebuchet MS" panose="020B0603020202020204" pitchFamily="34" charset="0"/>
              </a:rPr>
              <a:t> </a:t>
            </a:r>
            <a:r>
              <a:rPr lang="en-US" altLang="en-US" sz="2000" dirty="0" err="1">
                <a:latin typeface="Trebuchet MS" panose="020B0603020202020204" pitchFamily="34" charset="0"/>
              </a:rPr>
              <a:t>hingga</a:t>
            </a:r>
            <a:r>
              <a:rPr lang="en-US" altLang="en-US" sz="2000" dirty="0">
                <a:latin typeface="Trebuchet MS" panose="020B0603020202020204" pitchFamily="34" charset="0"/>
              </a:rPr>
              <a:t> </a:t>
            </a:r>
            <a:r>
              <a:rPr lang="en-US" altLang="en-US" sz="2000" dirty="0" err="1">
                <a:latin typeface="Trebuchet MS" panose="020B0603020202020204" pitchFamily="34" charset="0"/>
              </a:rPr>
              <a:t>kapasitas</a:t>
            </a:r>
            <a:r>
              <a:rPr lang="en-US" altLang="en-US" sz="2000" dirty="0">
                <a:latin typeface="Trebuchet MS" panose="020B0603020202020204" pitchFamily="34" charset="0"/>
              </a:rPr>
              <a:t> </a:t>
            </a:r>
            <a:r>
              <a:rPr lang="en-US" altLang="en-US" sz="2000" dirty="0" err="1">
                <a:latin typeface="Trebuchet MS" panose="020B0603020202020204" pitchFamily="34" charset="0"/>
              </a:rPr>
              <a:t>maksimumnya</a:t>
            </a:r>
            <a:r>
              <a:rPr lang="en-US" altLang="en-US" sz="2000" dirty="0">
                <a:latin typeface="Trebuchet MS" panose="020B0603020202020204" pitchFamily="34" charset="0"/>
              </a:rPr>
              <a:t>.</a:t>
            </a:r>
          </a:p>
          <a:p>
            <a:pPr marL="457200" indent="-457200" algn="just" eaLnBrk="1" hangingPunct="1">
              <a:buFont typeface="Wingdings" panose="05000000000000000000" pitchFamily="2" charset="2"/>
              <a:buNone/>
            </a:pPr>
            <a:endParaRPr lang="en-US" altLang="en-US" sz="500" dirty="0">
              <a:latin typeface="Trebuchet MS" panose="020B0603020202020204" pitchFamily="34" charset="0"/>
            </a:endParaRPr>
          </a:p>
          <a:p>
            <a:pPr marL="457200" indent="-457200" algn="just" eaLnBrk="1" hangingPunct="1">
              <a:buFont typeface="Wingdings" panose="05000000000000000000" pitchFamily="2" charset="2"/>
              <a:buNone/>
            </a:pPr>
            <a:r>
              <a:rPr lang="en-US" altLang="en-US" sz="2000" dirty="0">
                <a:latin typeface="Trebuchet MS" panose="020B0603020202020204" pitchFamily="34" charset="0"/>
              </a:rPr>
              <a:t>	Set caliper </a:t>
            </a:r>
            <a:r>
              <a:rPr lang="en-US" altLang="en-US" sz="2000" dirty="0" err="1">
                <a:latin typeface="Trebuchet MS" panose="020B0603020202020204" pitchFamily="34" charset="0"/>
              </a:rPr>
              <a:t>pada</a:t>
            </a:r>
            <a:r>
              <a:rPr lang="en-US" altLang="en-US" sz="2000" dirty="0">
                <a:latin typeface="Trebuchet MS" panose="020B0603020202020204" pitchFamily="34" charset="0"/>
              </a:rPr>
              <a:t> </a:t>
            </a:r>
            <a:r>
              <a:rPr lang="en-US" altLang="en-US" sz="2000" dirty="0" err="1">
                <a:latin typeface="Trebuchet MS" panose="020B0603020202020204" pitchFamily="34" charset="0"/>
              </a:rPr>
              <a:t>posisi</a:t>
            </a:r>
            <a:r>
              <a:rPr lang="en-US" altLang="en-US" sz="2000" dirty="0">
                <a:latin typeface="Trebuchet MS" panose="020B0603020202020204" pitchFamily="34" charset="0"/>
              </a:rPr>
              <a:t> </a:t>
            </a:r>
            <a:r>
              <a:rPr lang="en-US" altLang="en-US" sz="2000" dirty="0" err="1">
                <a:latin typeface="Trebuchet MS" panose="020B0603020202020204" pitchFamily="34" charset="0"/>
              </a:rPr>
              <a:t>nol</a:t>
            </a:r>
            <a:r>
              <a:rPr lang="en-US" altLang="en-US" sz="2000" dirty="0">
                <a:latin typeface="Trebuchet MS" panose="020B0603020202020204" pitchFamily="34" charset="0"/>
              </a:rPr>
              <a:t> </a:t>
            </a:r>
            <a:r>
              <a:rPr lang="en-US" altLang="en-US" sz="2000" dirty="0" err="1">
                <a:latin typeface="Trebuchet MS" panose="020B0603020202020204" pitchFamily="34" charset="0"/>
              </a:rPr>
              <a:t>dengan</a:t>
            </a:r>
            <a:r>
              <a:rPr lang="en-US" altLang="en-US" sz="2000" dirty="0">
                <a:latin typeface="Trebuchet MS" panose="020B0603020202020204" pitchFamily="34" charset="0"/>
              </a:rPr>
              <a:t> </a:t>
            </a:r>
            <a:r>
              <a:rPr lang="en-US" altLang="en-US" sz="2000" dirty="0" err="1">
                <a:latin typeface="Trebuchet MS" panose="020B0603020202020204" pitchFamily="34" charset="0"/>
              </a:rPr>
              <a:t>cara</a:t>
            </a:r>
            <a:r>
              <a:rPr lang="en-US" altLang="en-US" sz="2000" dirty="0">
                <a:latin typeface="Trebuchet MS" panose="020B0603020202020204" pitchFamily="34" charset="0"/>
              </a:rPr>
              <a:t>:</a:t>
            </a:r>
          </a:p>
          <a:p>
            <a:pPr marL="457200" indent="-457200" algn="just" eaLnBrk="1" hangingPunct="1">
              <a:buFont typeface="Wingdings" panose="05000000000000000000" pitchFamily="2" charset="2"/>
              <a:buNone/>
            </a:pPr>
            <a:endParaRPr lang="en-US" altLang="en-US" sz="800" dirty="0">
              <a:latin typeface="Trebuchet MS" panose="020B0603020202020204" pitchFamily="34" charset="0"/>
            </a:endParaRPr>
          </a:p>
          <a:p>
            <a:pPr marL="657733" lvl="1" indent="-255588" algn="just">
              <a:buFont typeface="Wingdings" pitchFamily="2" charset="2"/>
              <a:buChar char="Ø"/>
            </a:pPr>
            <a:r>
              <a:rPr lang="id-ID" sz="1400" dirty="0"/>
              <a:t>Untuk caliper dengan skala pembacaan digital, caranya dengan merapatkan kedua rahang ukur, kemudian tekan tombol Zero. Pada beberapa tipe, tersedia fitur Absolute, yang membuat nilai nol stabil dalam jangka waktu lama.</a:t>
            </a:r>
          </a:p>
          <a:p>
            <a:pPr marL="657733" lvl="1" indent="-255588" algn="just">
              <a:buFont typeface="Wingdings" pitchFamily="2" charset="2"/>
              <a:buChar char="Ø"/>
            </a:pPr>
            <a:r>
              <a:rPr lang="id-ID" sz="1400" dirty="0"/>
              <a:t>Untuk caliper dengan skala pembacaan dial, setelah merapatkan kedua rahang ukur, geser/putar bingkai dial, sehingga jarum penunjuk tepat berada pada garis skala nol.</a:t>
            </a:r>
          </a:p>
          <a:p>
            <a:pPr marL="657733" lvl="1" indent="-255588" algn="just">
              <a:buFont typeface="Wingdings" pitchFamily="2" charset="2"/>
              <a:buChar char="Ø"/>
            </a:pPr>
            <a:r>
              <a:rPr lang="id-ID" sz="1400" dirty="0"/>
              <a:t>Untuk caliper dengan skala pembacaan vernier, adakalanya tersedia sekrup penyetel yang dapat dikendorkan untuk dapat menggeser posisi skala sehingga berada pada posisi nol. Namun adakalanya tidak terdapat fitur ini.</a:t>
            </a:r>
          </a:p>
          <a:p>
            <a:pPr marL="457200" indent="-457200" algn="just" eaLnBrk="1" hangingPunct="1">
              <a:buFont typeface="Wingdings" panose="05000000000000000000" pitchFamily="2" charset="2"/>
              <a:buNone/>
            </a:pPr>
            <a:endParaRPr lang="en-US" altLang="en-US" sz="2000" dirty="0">
              <a:latin typeface="Trebuchet MS" panose="020B0603020202020204" pitchFamily="34" charset="0"/>
            </a:endParaRPr>
          </a:p>
          <a:p>
            <a:pPr marL="457200" indent="-457200" algn="just" eaLnBrk="1" hangingPunct="1">
              <a:buFont typeface="Wingdings" panose="05000000000000000000" pitchFamily="2" charset="2"/>
              <a:buNone/>
            </a:pPr>
            <a:r>
              <a:rPr lang="en-US" altLang="en-US" sz="2000" i="1" dirty="0">
                <a:latin typeface="Trebuchet MS" panose="020B0603020202020204" pitchFamily="34" charset="0"/>
              </a:rPr>
              <a:t>	</a:t>
            </a:r>
          </a:p>
        </p:txBody>
      </p:sp>
      <p:sp>
        <p:nvSpPr>
          <p:cNvPr id="512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35848" name="Picture 11" descr="C:\Users\REMIRA\Pictures\21072011(013).jpg"/>
          <p:cNvPicPr>
            <a:picLocks noChangeAspect="1" noChangeArrowheads="1"/>
          </p:cNvPicPr>
          <p:nvPr/>
        </p:nvPicPr>
        <p:blipFill>
          <a:blip r:embed="rId2"/>
          <a:srcRect/>
          <a:stretch>
            <a:fillRect/>
          </a:stretch>
        </p:blipFill>
        <p:spPr bwMode="auto">
          <a:xfrm>
            <a:off x="5584825" y="4235450"/>
            <a:ext cx="3429000" cy="2606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210" name="Picture 5" descr="D:\lab.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3" name="Picture 11" descr="http://www.tresnainstrument.com/images/how_to_use_and_read_digital_calipers_correctly/image020.jpg"/>
          <p:cNvPicPr>
            <a:picLocks noChangeAspect="1" noChangeArrowheads="1"/>
          </p:cNvPicPr>
          <p:nvPr/>
        </p:nvPicPr>
        <p:blipFill>
          <a:blip r:embed="rId4"/>
          <a:srcRect b="12500"/>
          <a:stretch>
            <a:fillRect/>
          </a:stretch>
        </p:blipFill>
        <p:spPr bwMode="auto">
          <a:xfrm>
            <a:off x="5581650" y="1676400"/>
            <a:ext cx="3432175"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itle 1"/>
          <p:cNvSpPr>
            <a:spLocks noGrp="1"/>
          </p:cNvSpPr>
          <p:nvPr>
            <p:ph type="title"/>
          </p:nvPr>
        </p:nvSpPr>
        <p:spPr>
          <a:xfrm>
            <a:off x="784225" y="290513"/>
            <a:ext cx="8229600" cy="1143000"/>
          </a:xfrm>
        </p:spPr>
        <p:txBody>
          <a:bodyPr/>
          <a:lstStyle/>
          <a:p>
            <a:r>
              <a:rPr lang="en-US" b="1" dirty="0" err="1"/>
              <a:t>Prosedur</a:t>
            </a:r>
            <a:r>
              <a:rPr lang="id-ID" b="1" dirty="0"/>
              <a:t> Kalibrasi Caliper</a:t>
            </a:r>
          </a:p>
        </p:txBody>
      </p:sp>
      <p:sp>
        <p:nvSpPr>
          <p:cNvPr id="2" name="Footer Placeholder 1">
            <a:extLst>
              <a:ext uri="{FF2B5EF4-FFF2-40B4-BE49-F238E27FC236}">
                <a16:creationId xmlns:a16="http://schemas.microsoft.com/office/drawing/2014/main" id="{6EA0D6D5-966D-48A1-AB40-5B52347089C2}"/>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89C8D27F-9BFF-4EE3-A73E-45B650B3F883}"/>
              </a:ext>
            </a:extLst>
          </p:cNvPr>
          <p:cNvSpPr>
            <a:spLocks noGrp="1"/>
          </p:cNvSpPr>
          <p:nvPr>
            <p:ph type="sldNum" sz="quarter" idx="12"/>
          </p:nvPr>
        </p:nvSpPr>
        <p:spPr/>
        <p:txBody>
          <a:bodyPr/>
          <a:lstStyle/>
          <a:p>
            <a:pPr>
              <a:defRPr/>
            </a:pPr>
            <a:fld id="{D2DB2A2B-0A4B-4B62-BDA5-2B72A4CE149F}" type="slidenum">
              <a:rPr lang="en-US" altLang="en-US" smtClean="0"/>
              <a:pPr>
                <a:defRPr/>
              </a:pPr>
              <a:t>38</a:t>
            </a:fld>
            <a:endParaRPr lang="en-US" altLang="en-US"/>
          </a:p>
        </p:txBody>
      </p:sp>
    </p:spTree>
  </p:cSld>
  <p:clrMapOvr>
    <a:masterClrMapping/>
  </p:clrMapOvr>
  <p:transition spd="slow">
    <p:pull dir="d"/>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12"/>
          <p:cNvSpPr>
            <a:spLocks noGrp="1"/>
          </p:cNvSpPr>
          <p:nvPr>
            <p:ph idx="1"/>
          </p:nvPr>
        </p:nvSpPr>
        <p:spPr>
          <a:xfrm>
            <a:off x="152400" y="1676400"/>
            <a:ext cx="4876800" cy="4267200"/>
          </a:xfrm>
        </p:spPr>
        <p:txBody>
          <a:bodyPr/>
          <a:lstStyle/>
          <a:p>
            <a:r>
              <a:rPr lang="id-ID" sz="2400" b="1" dirty="0"/>
              <a:t>Pengukuran Rahang </a:t>
            </a:r>
            <a:r>
              <a:rPr lang="id-ID" sz="2400" b="1" dirty="0">
                <a:solidFill>
                  <a:srgbClr val="0070C0"/>
                </a:solidFill>
              </a:rPr>
              <a:t>Eksternal</a:t>
            </a:r>
            <a:r>
              <a:rPr lang="id-ID" sz="2400" b="1" dirty="0"/>
              <a:t> menggunakan Gauge Block atau Caliper Checker</a:t>
            </a:r>
          </a:p>
          <a:p>
            <a:pPr algn="just">
              <a:buFont typeface="Wingdings" pitchFamily="2" charset="2"/>
              <a:buChar char="Ø"/>
            </a:pPr>
            <a:r>
              <a:rPr lang="id-ID" sz="2200" dirty="0"/>
              <a:t>Masukkan standar diantara dua bidang permukaan ukur rahang eksternal dari caliper. Mulailah dari ukuran nominal terkecil sesuai dengan standar yang digunakan.</a:t>
            </a:r>
          </a:p>
          <a:p>
            <a:pPr algn="just">
              <a:buFont typeface="Wingdings" pitchFamily="2" charset="2"/>
              <a:buChar char="Ø"/>
            </a:pPr>
            <a:r>
              <a:rPr lang="id-ID" sz="2200" dirty="0"/>
              <a:t>Lihat pembacaan pada caliper dan kemudian catat pada lembar kerja. Lakukan minimal 3 kali. </a:t>
            </a:r>
            <a:endParaRPr lang="en-US" sz="2200" dirty="0"/>
          </a:p>
          <a:p>
            <a:pPr algn="just">
              <a:buFont typeface="Wingdings" pitchFamily="2" charset="2"/>
              <a:buChar char="Ø"/>
            </a:pPr>
            <a:r>
              <a:rPr lang="id-ID" sz="2200" dirty="0"/>
              <a:t>Lanjutkan dengan nominal standar yang lain hingga seluruh rentang pengukuran terselesaikan.</a:t>
            </a:r>
          </a:p>
          <a:p>
            <a:pPr marL="457200" indent="-457200" algn="just" eaLnBrk="1" hangingPunct="1">
              <a:buFont typeface="Wingdings" panose="05000000000000000000" pitchFamily="2" charset="2"/>
              <a:buNone/>
            </a:pPr>
            <a:endParaRPr lang="en-US" altLang="en-US" sz="2000" dirty="0">
              <a:latin typeface="Trebuchet MS" panose="020B0603020202020204" pitchFamily="34" charset="0"/>
            </a:endParaRPr>
          </a:p>
          <a:p>
            <a:pPr marL="457200" indent="-457200" algn="just" eaLnBrk="1" hangingPunct="1">
              <a:buFont typeface="Wingdings" panose="05000000000000000000" pitchFamily="2" charset="2"/>
              <a:buNone/>
            </a:pPr>
            <a:r>
              <a:rPr lang="en-US" altLang="en-US" sz="2000" i="1" dirty="0">
                <a:latin typeface="Trebuchet MS" panose="020B0603020202020204" pitchFamily="34" charset="0"/>
              </a:rPr>
              <a:t>	</a:t>
            </a:r>
          </a:p>
        </p:txBody>
      </p:sp>
      <p:sp>
        <p:nvSpPr>
          <p:cNvPr id="512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2" name="Rectangle 11"/>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210" name="Picture 5" descr="D:\lab.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784225" y="290513"/>
            <a:ext cx="8229600" cy="1143000"/>
          </a:xfrm>
        </p:spPr>
        <p:txBody>
          <a:bodyPr/>
          <a:lstStyle/>
          <a:p>
            <a:r>
              <a:rPr lang="en-US" b="1" dirty="0" err="1"/>
              <a:t>Prosedur</a:t>
            </a:r>
            <a:r>
              <a:rPr lang="id-ID" b="1" dirty="0"/>
              <a:t> Kalibrasi Caliper</a:t>
            </a:r>
          </a:p>
        </p:txBody>
      </p:sp>
      <p:pic>
        <p:nvPicPr>
          <p:cNvPr id="14" name="Picture 5" descr="C:\Users\REMIRA\Pictures\21072011(0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1720850"/>
            <a:ext cx="3787543" cy="373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5410199" y="4799268"/>
            <a:ext cx="3330343" cy="2038986"/>
          </a:xfrm>
          <a:prstGeom prst="rect">
            <a:avLst/>
          </a:prstGeom>
        </p:spPr>
      </p:pic>
      <p:sp>
        <p:nvSpPr>
          <p:cNvPr id="3" name="Footer Placeholder 2">
            <a:extLst>
              <a:ext uri="{FF2B5EF4-FFF2-40B4-BE49-F238E27FC236}">
                <a16:creationId xmlns:a16="http://schemas.microsoft.com/office/drawing/2014/main" id="{0BA36834-36D0-4F6B-92C8-C00FBDB2C5B9}"/>
              </a:ext>
            </a:extLst>
          </p:cNvPr>
          <p:cNvSpPr>
            <a:spLocks noGrp="1"/>
          </p:cNvSpPr>
          <p:nvPr>
            <p:ph type="ftr" sz="quarter" idx="11"/>
          </p:nvPr>
        </p:nvSpPr>
        <p:spPr/>
        <p:txBody>
          <a:bodyPr/>
          <a:lstStyle/>
          <a:p>
            <a:pPr>
              <a:defRPr/>
            </a:pPr>
            <a:r>
              <a:rPr lang="en-US"/>
              <a:t>Caliper 01/Rev 01 (c)Copyright, sentral sistem, Juli 2020</a:t>
            </a:r>
          </a:p>
        </p:txBody>
      </p:sp>
      <p:sp>
        <p:nvSpPr>
          <p:cNvPr id="4" name="Slide Number Placeholder 3">
            <a:extLst>
              <a:ext uri="{FF2B5EF4-FFF2-40B4-BE49-F238E27FC236}">
                <a16:creationId xmlns:a16="http://schemas.microsoft.com/office/drawing/2014/main" id="{B3455DD6-2CAF-42DA-A05A-80CA9403D489}"/>
              </a:ext>
            </a:extLst>
          </p:cNvPr>
          <p:cNvSpPr>
            <a:spLocks noGrp="1"/>
          </p:cNvSpPr>
          <p:nvPr>
            <p:ph type="sldNum" sz="quarter" idx="12"/>
          </p:nvPr>
        </p:nvSpPr>
        <p:spPr/>
        <p:txBody>
          <a:bodyPr/>
          <a:lstStyle/>
          <a:p>
            <a:pPr>
              <a:defRPr/>
            </a:pPr>
            <a:fld id="{D2DB2A2B-0A4B-4B62-BDA5-2B72A4CE149F}" type="slidenum">
              <a:rPr lang="en-US" altLang="en-US" smtClean="0"/>
              <a:pPr>
                <a:defRPr/>
              </a:pPr>
              <a:t>39</a:t>
            </a:fld>
            <a:endParaRPr lang="en-US" altLang="en-US"/>
          </a:p>
        </p:txBody>
      </p:sp>
    </p:spTree>
    <p:extLst>
      <p:ext uri="{BB962C8B-B14F-4D97-AF65-F5344CB8AC3E}">
        <p14:creationId xmlns:p14="http://schemas.microsoft.com/office/powerpoint/2010/main" val="3890344157"/>
      </p:ext>
    </p:extLst>
  </p:cSld>
  <p:clrMapOvr>
    <a:masterClrMapping/>
  </p:clrMapOvr>
  <p:transition spd="slow">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rot="5400000">
            <a:off x="1143000" y="3429000"/>
            <a:ext cx="6858000" cy="1588"/>
          </a:xfrm>
          <a:prstGeom prst="line">
            <a:avLst/>
          </a:prstGeom>
          <a:ln w="25400">
            <a:solidFill>
              <a:schemeClr val="tx1"/>
            </a:solidFill>
          </a:ln>
          <a:effectLst>
            <a:glow rad="63500">
              <a:schemeClr val="bg1">
                <a:lumMod val="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152400" y="152400"/>
            <a:ext cx="4368800" cy="6324600"/>
          </a:xfrm>
          <a:prstGeom prst="rect">
            <a:avLst/>
          </a:prstGeom>
        </p:spPr>
        <p:txBody>
          <a:bodyPr tIns="22401"/>
          <a:lstStyle/>
          <a:p>
            <a:pPr>
              <a:lnSpc>
                <a:spcPct val="160000"/>
              </a:lnSpc>
              <a:spcBef>
                <a:spcPct val="20000"/>
              </a:spcBef>
              <a:buClr>
                <a:schemeClr val="folHlink"/>
              </a:buClr>
              <a:buSzPct val="75000"/>
              <a:defRPr/>
            </a:pPr>
            <a:r>
              <a:rPr kumimoji="1" lang="en-US" b="1" noProof="1">
                <a:latin typeface="Book Antiqua" pitchFamily="18" charset="0"/>
              </a:rPr>
              <a:t>Kegiatan dalam kondisi yang telah ditetapkan untuk:</a:t>
            </a:r>
          </a:p>
          <a:p>
            <a:pPr>
              <a:lnSpc>
                <a:spcPct val="160000"/>
              </a:lnSpc>
              <a:spcBef>
                <a:spcPct val="20000"/>
              </a:spcBef>
              <a:buClr>
                <a:schemeClr val="folHlink"/>
              </a:buClr>
              <a:buSzPct val="75000"/>
              <a:defRPr/>
            </a:pPr>
            <a:r>
              <a:rPr kumimoji="1" lang="en-US" b="1" noProof="1">
                <a:latin typeface="Book Antiqua" pitchFamily="18" charset="0"/>
              </a:rPr>
              <a:t>	</a:t>
            </a:r>
            <a:r>
              <a:rPr kumimoji="1" lang="en-US" b="1" noProof="1">
                <a:solidFill>
                  <a:srgbClr val="000099"/>
                </a:solidFill>
                <a:latin typeface="Book Antiqua" pitchFamily="18" charset="0"/>
              </a:rPr>
              <a:t>Pada tahap pertama,</a:t>
            </a:r>
          </a:p>
          <a:p>
            <a:pPr>
              <a:lnSpc>
                <a:spcPct val="160000"/>
              </a:lnSpc>
              <a:spcBef>
                <a:spcPct val="20000"/>
              </a:spcBef>
              <a:buClr>
                <a:schemeClr val="folHlink"/>
              </a:buClr>
              <a:buSzPct val="75000"/>
              <a:defRPr/>
            </a:pPr>
            <a:r>
              <a:rPr kumimoji="1" lang="en-US" b="1" noProof="1">
                <a:latin typeface="Book Antiqua" pitchFamily="18" charset="0"/>
              </a:rPr>
              <a:t>menetapkan hubungan antara nilai besaran beserta ketidakpastian pengukuran dari sebuah standar pengukuran dan penunjukan terkait beserta ketidakpastian pengukurannya.</a:t>
            </a:r>
          </a:p>
          <a:p>
            <a:pPr>
              <a:lnSpc>
                <a:spcPct val="160000"/>
              </a:lnSpc>
              <a:spcBef>
                <a:spcPct val="20000"/>
              </a:spcBef>
              <a:buClr>
                <a:schemeClr val="folHlink"/>
              </a:buClr>
              <a:buSzPct val="75000"/>
              <a:defRPr/>
            </a:pPr>
            <a:r>
              <a:rPr kumimoji="1" lang="en-US" b="1" noProof="1">
                <a:latin typeface="Book Antiqua" pitchFamily="18" charset="0"/>
              </a:rPr>
              <a:t>	</a:t>
            </a:r>
            <a:r>
              <a:rPr kumimoji="1" lang="en-US" b="1" noProof="1">
                <a:solidFill>
                  <a:srgbClr val="000099"/>
                </a:solidFill>
                <a:latin typeface="Book Antiqua" pitchFamily="18" charset="0"/>
              </a:rPr>
              <a:t>Pada tahap kedua,</a:t>
            </a:r>
          </a:p>
          <a:p>
            <a:pPr>
              <a:lnSpc>
                <a:spcPct val="160000"/>
              </a:lnSpc>
              <a:spcBef>
                <a:spcPct val="20000"/>
              </a:spcBef>
              <a:buClr>
                <a:schemeClr val="folHlink"/>
              </a:buClr>
              <a:buSzPct val="75000"/>
              <a:defRPr/>
            </a:pPr>
            <a:r>
              <a:rPr kumimoji="1" lang="en-US" b="1" noProof="1">
                <a:latin typeface="Book Antiqua" pitchFamily="18" charset="0"/>
              </a:rPr>
              <a:t>menggunakan informasi tersebut untuk memperoleh hasil pengukuran dari sebuah penunjukan.</a:t>
            </a:r>
          </a:p>
          <a:p>
            <a:pPr marL="120650" indent="-120650" algn="r">
              <a:lnSpc>
                <a:spcPct val="160000"/>
              </a:lnSpc>
              <a:spcBef>
                <a:spcPct val="20000"/>
              </a:spcBef>
              <a:buClr>
                <a:schemeClr val="folHlink"/>
              </a:buClr>
              <a:buSzPct val="75000"/>
              <a:defRPr/>
            </a:pPr>
            <a:r>
              <a:rPr kumimoji="1" lang="en-US" noProof="1">
                <a:latin typeface="Book Antiqua" pitchFamily="18" charset="0"/>
              </a:rPr>
              <a:t>   </a:t>
            </a:r>
            <a:r>
              <a:rPr kumimoji="1" lang="en-US" sz="1400" i="1" noProof="1">
                <a:latin typeface="Book Antiqua" pitchFamily="18" charset="0"/>
              </a:rPr>
              <a:t>  (JCGM 200 - 2012)</a:t>
            </a:r>
          </a:p>
          <a:p>
            <a:pPr marL="390525" indent="-293688" algn="just" fontAlgn="auto">
              <a:spcBef>
                <a:spcPct val="20000"/>
              </a:spcBef>
              <a:spcAft>
                <a:spcPts val="0"/>
              </a:spcAft>
              <a:buSzPct val="45000"/>
              <a:buFont typeface="Wingdings" pitchFamily="2" charset="2"/>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a:pPr>
            <a:endParaRPr lang="en-US" i="1" dirty="0">
              <a:latin typeface="+mn-lt"/>
              <a:ea typeface="ＭＳ Ｐゴシック" charset="0"/>
            </a:endParaRPr>
          </a:p>
        </p:txBody>
      </p:sp>
      <p:pic>
        <p:nvPicPr>
          <p:cNvPr id="317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0" y="4495800"/>
            <a:ext cx="411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4775200" y="533400"/>
            <a:ext cx="4196795" cy="3581400"/>
          </a:xfrm>
          <a:prstGeom prst="rect">
            <a:avLst/>
          </a:prstGeom>
        </p:spPr>
      </p:pic>
      <p:sp>
        <p:nvSpPr>
          <p:cNvPr id="3" name="Footer Placeholder 2">
            <a:extLst>
              <a:ext uri="{FF2B5EF4-FFF2-40B4-BE49-F238E27FC236}">
                <a16:creationId xmlns:a16="http://schemas.microsoft.com/office/drawing/2014/main" id="{24B65DF4-F36C-406F-BC58-7F8B9CBF6F94}"/>
              </a:ext>
            </a:extLst>
          </p:cNvPr>
          <p:cNvSpPr>
            <a:spLocks noGrp="1"/>
          </p:cNvSpPr>
          <p:nvPr>
            <p:ph type="ftr" sz="quarter" idx="11"/>
          </p:nvPr>
        </p:nvSpPr>
        <p:spPr/>
        <p:txBody>
          <a:bodyPr/>
          <a:lstStyle/>
          <a:p>
            <a:pPr>
              <a:defRPr/>
            </a:pPr>
            <a:r>
              <a:rPr lang="en-US"/>
              <a:t>Caliper 01/Rev 01 (c)Copyright, sentral sistem, Juli 2020</a:t>
            </a:r>
          </a:p>
        </p:txBody>
      </p:sp>
      <p:sp>
        <p:nvSpPr>
          <p:cNvPr id="4" name="Slide Number Placeholder 3">
            <a:extLst>
              <a:ext uri="{FF2B5EF4-FFF2-40B4-BE49-F238E27FC236}">
                <a16:creationId xmlns:a16="http://schemas.microsoft.com/office/drawing/2014/main" id="{4528A719-2498-47AB-ABAC-F3B05A9B1ED3}"/>
              </a:ext>
            </a:extLst>
          </p:cNvPr>
          <p:cNvSpPr>
            <a:spLocks noGrp="1"/>
          </p:cNvSpPr>
          <p:nvPr>
            <p:ph type="sldNum" sz="quarter" idx="12"/>
          </p:nvPr>
        </p:nvSpPr>
        <p:spPr/>
        <p:txBody>
          <a:bodyPr/>
          <a:lstStyle/>
          <a:p>
            <a:pPr>
              <a:defRPr/>
            </a:pPr>
            <a:fld id="{FC455DA6-30AC-4EB6-A644-8207EF430AF4}" type="slidenum">
              <a:rPr lang="en-US" altLang="en-US" smtClean="0"/>
              <a:pPr>
                <a:defRPr/>
              </a:pPr>
              <a:t>4</a:t>
            </a:fld>
            <a:endParaRPr lang="en-US" altLang="en-US"/>
          </a:p>
        </p:txBody>
      </p:sp>
    </p:spTree>
    <p:extLst>
      <p:ext uri="{BB962C8B-B14F-4D97-AF65-F5344CB8AC3E}">
        <p14:creationId xmlns:p14="http://schemas.microsoft.com/office/powerpoint/2010/main" val="1301265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495800" y="1524000"/>
            <a:ext cx="4572000" cy="609600"/>
          </a:xfrm>
          <a:prstGeom prst="rect">
            <a:avLst/>
          </a:prstGeom>
          <a:solidFill>
            <a:schemeClr val="accent6">
              <a:lumMod val="60000"/>
              <a:lumOff val="40000"/>
            </a:schemeClr>
          </a:solidFill>
        </p:spPr>
        <p:txBody>
          <a:bodyPr anchor="ctr"/>
          <a:lstStyle/>
          <a:p>
            <a:pPr algn="ctr" eaLnBrk="1" fontAlgn="auto" hangingPunct="1">
              <a:spcAft>
                <a:spcPts val="0"/>
              </a:spcAft>
              <a:defRPr/>
            </a:pPr>
            <a:r>
              <a:rPr lang="en-US" sz="2600" dirty="0">
                <a:latin typeface="Arial" charset="0"/>
              </a:rPr>
              <a:t>P</a:t>
            </a:r>
            <a:r>
              <a:rPr lang="id-ID" sz="2600" dirty="0">
                <a:latin typeface="Arial" charset="0"/>
              </a:rPr>
              <a:t>osisi dan arah ukuran</a:t>
            </a:r>
            <a:endParaRPr lang="id-ID" sz="2600" dirty="0">
              <a:ln w="18415" cmpd="sng">
                <a:solidFill>
                  <a:srgbClr val="FFFFFF"/>
                </a:solidFill>
                <a:prstDash val="solid"/>
              </a:ln>
              <a:effectLst>
                <a:outerShdw blurRad="63500" dir="3600000" algn="tl" rotWithShape="0">
                  <a:srgbClr val="000000">
                    <a:alpha val="70000"/>
                  </a:srgbClr>
                </a:outerShdw>
              </a:effectLst>
              <a:latin typeface="+mj-lt"/>
              <a:ea typeface="+mj-ea"/>
              <a:cs typeface="+mj-cs"/>
            </a:endParaRPr>
          </a:p>
        </p:txBody>
      </p:sp>
      <p:sp>
        <p:nvSpPr>
          <p:cNvPr id="7" name="Title 1"/>
          <p:cNvSpPr txBox="1">
            <a:spLocks/>
          </p:cNvSpPr>
          <p:nvPr/>
        </p:nvSpPr>
        <p:spPr>
          <a:xfrm>
            <a:off x="76200" y="1524000"/>
            <a:ext cx="4495800" cy="609600"/>
          </a:xfrm>
          <a:prstGeom prst="rect">
            <a:avLst/>
          </a:prstGeom>
          <a:solidFill>
            <a:schemeClr val="accent6">
              <a:lumMod val="50000"/>
            </a:schemeClr>
          </a:solidFill>
        </p:spPr>
        <p:txBody>
          <a:bodyPr anchor="ctr">
            <a:normAutofit fontScale="82500" lnSpcReduction="10000"/>
          </a:bodyPr>
          <a:lstStyle/>
          <a:p>
            <a:pPr algn="ctr" eaLnBrk="1" fontAlgn="auto" hangingPunct="1">
              <a:spcAft>
                <a:spcPts val="0"/>
              </a:spcAft>
              <a:defRPr/>
            </a:pPr>
            <a:r>
              <a:rPr lang="id-ID" sz="3200" dirty="0">
                <a:solidFill>
                  <a:schemeClr val="bg1"/>
                </a:solidFill>
                <a:latin typeface="Arial" charset="0"/>
              </a:rPr>
              <a:t>Posisi saat pembacaan alat</a:t>
            </a:r>
            <a:endParaRPr lang="id-ID" sz="320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pic>
        <p:nvPicPr>
          <p:cNvPr id="53253" name="Picture 5" descr="C:\Users\REMIRA\Pictures\21072011(016).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4752975" y="2314575"/>
            <a:ext cx="4162425" cy="4224338"/>
          </a:xfrm>
          <a:noFill/>
        </p:spPr>
      </p:pic>
      <p:pic>
        <p:nvPicPr>
          <p:cNvPr id="53254" name="Picture 5" descr="C:\Users\REMIRA\Pictures\21072011(01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438" y="2271713"/>
            <a:ext cx="4195762"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381000" y="381000"/>
            <a:ext cx="8229600" cy="1143000"/>
          </a:xfrm>
          <a:prstGeom prst="rect">
            <a:avLst/>
          </a:prstGeom>
          <a:noFill/>
        </p:spPr>
        <p:txBody>
          <a:bodyPr anchor="ctr">
            <a:normAutofit fontScale="92500" lnSpcReduction="20000"/>
          </a:bodyPr>
          <a:lstStyle/>
          <a:p>
            <a:pPr algn="ctr" eaLnBrk="1" fontAlgn="auto" hangingPunct="1">
              <a:spcAft>
                <a:spcPts val="0"/>
              </a:spcAft>
              <a:defRPr/>
            </a:pPr>
            <a:r>
              <a:rPr lang="en-US" sz="4400" b="1" dirty="0" err="1">
                <a:latin typeface="+mj-lt"/>
                <a:ea typeface="+mj-ea"/>
                <a:cs typeface="Aharoni" pitchFamily="2" charset="-79"/>
              </a:rPr>
              <a:t>Dokumentasi</a:t>
            </a:r>
            <a:r>
              <a:rPr lang="en-US" sz="4400" b="1" dirty="0">
                <a:latin typeface="+mj-lt"/>
                <a:ea typeface="+mj-ea"/>
                <a:cs typeface="Aharoni" pitchFamily="2" charset="-79"/>
              </a:rPr>
              <a:t> </a:t>
            </a:r>
          </a:p>
          <a:p>
            <a:pPr algn="ctr" eaLnBrk="1" fontAlgn="auto" hangingPunct="1">
              <a:spcAft>
                <a:spcPts val="0"/>
              </a:spcAft>
              <a:defRPr/>
            </a:pPr>
            <a:r>
              <a:rPr lang="en-US" sz="4400" b="1" dirty="0" err="1">
                <a:latin typeface="+mj-lt"/>
                <a:ea typeface="+mj-ea"/>
                <a:cs typeface="Aharoni" pitchFamily="2" charset="-79"/>
              </a:rPr>
              <a:t>Teknik</a:t>
            </a:r>
            <a:r>
              <a:rPr lang="en-US" sz="4400" b="1" dirty="0">
                <a:latin typeface="+mj-lt"/>
                <a:ea typeface="+mj-ea"/>
                <a:cs typeface="Aharoni" pitchFamily="2" charset="-79"/>
              </a:rPr>
              <a:t> </a:t>
            </a:r>
            <a:r>
              <a:rPr lang="en-US" sz="4400" b="1" dirty="0" err="1">
                <a:latin typeface="+mj-lt"/>
                <a:ea typeface="+mj-ea"/>
                <a:cs typeface="Aharoni" pitchFamily="2" charset="-79"/>
              </a:rPr>
              <a:t>Kalibrasi</a:t>
            </a:r>
            <a:r>
              <a:rPr lang="en-US" sz="4400" b="1" dirty="0">
                <a:latin typeface="+mj-lt"/>
                <a:ea typeface="+mj-ea"/>
                <a:cs typeface="Aharoni" pitchFamily="2" charset="-79"/>
              </a:rPr>
              <a:t> Caliper</a:t>
            </a:r>
          </a:p>
        </p:txBody>
      </p:sp>
      <p:sp>
        <p:nvSpPr>
          <p:cNvPr id="2" name="Footer Placeholder 1">
            <a:extLst>
              <a:ext uri="{FF2B5EF4-FFF2-40B4-BE49-F238E27FC236}">
                <a16:creationId xmlns:a16="http://schemas.microsoft.com/office/drawing/2014/main" id="{0DA7EE86-1F54-4FC5-950E-F87EF9D43356}"/>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9954E5CA-F07B-4D5F-B936-16898E4FE3F6}"/>
              </a:ext>
            </a:extLst>
          </p:cNvPr>
          <p:cNvSpPr>
            <a:spLocks noGrp="1"/>
          </p:cNvSpPr>
          <p:nvPr>
            <p:ph type="sldNum" sz="quarter" idx="12"/>
          </p:nvPr>
        </p:nvSpPr>
        <p:spPr/>
        <p:txBody>
          <a:bodyPr/>
          <a:lstStyle/>
          <a:p>
            <a:pPr>
              <a:defRPr/>
            </a:pPr>
            <a:fld id="{D2DB2A2B-0A4B-4B62-BDA5-2B72A4CE149F}" type="slidenum">
              <a:rPr lang="en-US" altLang="en-US" smtClean="0"/>
              <a:pPr>
                <a:defRPr/>
              </a:pPr>
              <a:t>40</a:t>
            </a:fld>
            <a:endParaRPr lang="en-US" altLang="en-US"/>
          </a:p>
        </p:txBody>
      </p:sp>
    </p:spTree>
    <p:extLst>
      <p:ext uri="{BB962C8B-B14F-4D97-AF65-F5344CB8AC3E}">
        <p14:creationId xmlns:p14="http://schemas.microsoft.com/office/powerpoint/2010/main" val="3640631069"/>
      </p:ext>
    </p:extLst>
  </p:cSld>
  <p:clrMapOvr>
    <a:masterClrMapping/>
  </p:clrMapOvr>
  <p:transition spd="slow">
    <p:pull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6" descr="C:\Users\REMIRA\Pictures\21072011(015).jpg"/>
          <p:cNvPicPr>
            <a:picLocks noGrp="1" noChangeAspect="1" noChangeArrowheads="1"/>
          </p:cNvPicPr>
          <p:nvPr>
            <p:ph idx="1"/>
          </p:nvPr>
        </p:nvPicPr>
        <p:blipFill>
          <a:blip r:embed="rId2"/>
          <a:srcRect/>
          <a:stretch>
            <a:fillRect/>
          </a:stretch>
        </p:blipFill>
        <p:spPr>
          <a:xfrm>
            <a:off x="271463" y="2286000"/>
            <a:ext cx="4206875" cy="4206875"/>
          </a:xfrm>
          <a:ln>
            <a:solidFill>
              <a:schemeClr val="tx1">
                <a:lumMod val="65000"/>
                <a:lumOff val="35000"/>
              </a:schemeClr>
            </a:solidFill>
          </a:ln>
        </p:spPr>
      </p:pic>
      <p:pic>
        <p:nvPicPr>
          <p:cNvPr id="54275" name="Picture 7" descr="C:\Users\REMIRA\Pictures\21072011(0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4250" y="2286000"/>
            <a:ext cx="4035425" cy="4206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19744" y="1524000"/>
            <a:ext cx="8915400" cy="609600"/>
          </a:xfrm>
          <a:prstGeom prst="rect">
            <a:avLst/>
          </a:prstGeom>
          <a:solidFill>
            <a:schemeClr val="accent6">
              <a:lumMod val="50000"/>
            </a:schemeClr>
          </a:solidFill>
        </p:spPr>
        <p:txBody>
          <a:bodyPr anchor="ctr">
            <a:normAutofit fontScale="97500"/>
          </a:bodyPr>
          <a:lstStyle/>
          <a:p>
            <a:pPr algn="ctr" eaLnBrk="1" fontAlgn="auto" hangingPunct="1">
              <a:spcAft>
                <a:spcPts val="0"/>
              </a:spcAft>
              <a:defRPr/>
            </a:pPr>
            <a:r>
              <a:rPr lang="id-ID" sz="3200" b="1" dirty="0">
                <a:solidFill>
                  <a:schemeClr val="bg1"/>
                </a:solidFill>
                <a:latin typeface="Arial" charset="0"/>
              </a:rPr>
              <a:t>Kalibrasi, </a:t>
            </a:r>
            <a:r>
              <a:rPr lang="en-US" sz="3200" b="1" dirty="0">
                <a:solidFill>
                  <a:schemeClr val="bg1"/>
                </a:solidFill>
                <a:latin typeface="Arial" charset="0"/>
              </a:rPr>
              <a:t>P</a:t>
            </a:r>
            <a:r>
              <a:rPr lang="id-ID" sz="3200" b="1" dirty="0">
                <a:solidFill>
                  <a:schemeClr val="bg1"/>
                </a:solidFill>
                <a:latin typeface="Arial" charset="0"/>
              </a:rPr>
              <a:t>engulangan dan </a:t>
            </a:r>
            <a:r>
              <a:rPr lang="en-US" sz="3200" b="1" dirty="0">
                <a:solidFill>
                  <a:schemeClr val="bg1"/>
                </a:solidFill>
                <a:latin typeface="Arial" charset="0"/>
              </a:rPr>
              <a:t>T</a:t>
            </a:r>
            <a:r>
              <a:rPr lang="id-ID" sz="3200" b="1" dirty="0">
                <a:solidFill>
                  <a:schemeClr val="bg1"/>
                </a:solidFill>
                <a:latin typeface="Arial" charset="0"/>
              </a:rPr>
              <a:t>rial</a:t>
            </a:r>
            <a:endParaRPr lang="id-ID" sz="3200" b="1"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
        <p:nvSpPr>
          <p:cNvPr id="6" name="Title 1"/>
          <p:cNvSpPr txBox="1">
            <a:spLocks/>
          </p:cNvSpPr>
          <p:nvPr/>
        </p:nvSpPr>
        <p:spPr>
          <a:xfrm>
            <a:off x="381000" y="381000"/>
            <a:ext cx="8229600" cy="1143000"/>
          </a:xfrm>
          <a:prstGeom prst="rect">
            <a:avLst/>
          </a:prstGeom>
          <a:noFill/>
        </p:spPr>
        <p:txBody>
          <a:bodyPr anchor="ctr">
            <a:normAutofit fontScale="92500" lnSpcReduction="20000"/>
          </a:bodyPr>
          <a:lstStyle/>
          <a:p>
            <a:pPr algn="ctr" eaLnBrk="1" fontAlgn="auto" hangingPunct="1">
              <a:spcAft>
                <a:spcPts val="0"/>
              </a:spcAft>
              <a:defRPr/>
            </a:pPr>
            <a:r>
              <a:rPr lang="en-US" sz="4400" b="1" dirty="0" err="1">
                <a:latin typeface="+mj-lt"/>
                <a:ea typeface="+mj-ea"/>
                <a:cs typeface="Aharoni" pitchFamily="2" charset="-79"/>
              </a:rPr>
              <a:t>Dokumentasi</a:t>
            </a:r>
            <a:r>
              <a:rPr lang="en-US" sz="4400" b="1" dirty="0">
                <a:latin typeface="+mj-lt"/>
                <a:ea typeface="+mj-ea"/>
                <a:cs typeface="Aharoni" pitchFamily="2" charset="-79"/>
              </a:rPr>
              <a:t> </a:t>
            </a:r>
          </a:p>
          <a:p>
            <a:pPr algn="ctr" eaLnBrk="1" fontAlgn="auto" hangingPunct="1">
              <a:spcAft>
                <a:spcPts val="0"/>
              </a:spcAft>
              <a:defRPr/>
            </a:pPr>
            <a:r>
              <a:rPr lang="en-US" sz="4400" b="1" dirty="0" err="1">
                <a:latin typeface="+mj-lt"/>
                <a:ea typeface="+mj-ea"/>
                <a:cs typeface="Aharoni" pitchFamily="2" charset="-79"/>
              </a:rPr>
              <a:t>Teknik</a:t>
            </a:r>
            <a:r>
              <a:rPr lang="en-US" sz="4400" b="1" dirty="0">
                <a:latin typeface="+mj-lt"/>
                <a:ea typeface="+mj-ea"/>
                <a:cs typeface="Aharoni" pitchFamily="2" charset="-79"/>
              </a:rPr>
              <a:t> </a:t>
            </a:r>
            <a:r>
              <a:rPr lang="en-US" sz="4400" b="1" dirty="0" err="1">
                <a:latin typeface="+mj-lt"/>
                <a:ea typeface="+mj-ea"/>
                <a:cs typeface="Aharoni" pitchFamily="2" charset="-79"/>
              </a:rPr>
              <a:t>Kalibrasi</a:t>
            </a:r>
            <a:r>
              <a:rPr lang="en-US" sz="4400" b="1" dirty="0">
                <a:latin typeface="+mj-lt"/>
                <a:ea typeface="+mj-ea"/>
                <a:cs typeface="Aharoni" pitchFamily="2" charset="-79"/>
              </a:rPr>
              <a:t> Caliper</a:t>
            </a:r>
          </a:p>
        </p:txBody>
      </p:sp>
      <p:sp>
        <p:nvSpPr>
          <p:cNvPr id="2" name="Footer Placeholder 1">
            <a:extLst>
              <a:ext uri="{FF2B5EF4-FFF2-40B4-BE49-F238E27FC236}">
                <a16:creationId xmlns:a16="http://schemas.microsoft.com/office/drawing/2014/main" id="{DAADF925-0BF0-4EEA-BB21-ECAE8D564257}"/>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17F8EF9-9A71-48E6-B0AB-5FD1AB182034}"/>
              </a:ext>
            </a:extLst>
          </p:cNvPr>
          <p:cNvSpPr>
            <a:spLocks noGrp="1"/>
          </p:cNvSpPr>
          <p:nvPr>
            <p:ph type="sldNum" sz="quarter" idx="12"/>
          </p:nvPr>
        </p:nvSpPr>
        <p:spPr/>
        <p:txBody>
          <a:bodyPr/>
          <a:lstStyle/>
          <a:p>
            <a:pPr>
              <a:defRPr/>
            </a:pPr>
            <a:fld id="{D2DB2A2B-0A4B-4B62-BDA5-2B72A4CE149F}" type="slidenum">
              <a:rPr lang="en-US" altLang="en-US" smtClean="0"/>
              <a:pPr>
                <a:defRPr/>
              </a:pPr>
              <a:t>41</a:t>
            </a:fld>
            <a:endParaRPr lang="en-US" altLang="en-US"/>
          </a:p>
        </p:txBody>
      </p:sp>
    </p:spTree>
    <p:extLst>
      <p:ext uri="{BB962C8B-B14F-4D97-AF65-F5344CB8AC3E}">
        <p14:creationId xmlns:p14="http://schemas.microsoft.com/office/powerpoint/2010/main" val="1558250029"/>
      </p:ext>
    </p:extLst>
  </p:cSld>
  <p:clrMapOvr>
    <a:masterClrMapping/>
  </p:clrMapOvr>
  <p:transition spd="slow">
    <p:pull dir="d"/>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12"/>
          <p:cNvSpPr>
            <a:spLocks noGrp="1"/>
          </p:cNvSpPr>
          <p:nvPr>
            <p:ph idx="1"/>
          </p:nvPr>
        </p:nvSpPr>
        <p:spPr>
          <a:xfrm>
            <a:off x="152400" y="1676400"/>
            <a:ext cx="4495800" cy="4267200"/>
          </a:xfrm>
        </p:spPr>
        <p:txBody>
          <a:bodyPr/>
          <a:lstStyle/>
          <a:p>
            <a:r>
              <a:rPr lang="id-ID" sz="2600" b="1" dirty="0"/>
              <a:t>Pengukuran Rahang </a:t>
            </a:r>
            <a:r>
              <a:rPr lang="id-ID" sz="2600" b="1" dirty="0">
                <a:solidFill>
                  <a:srgbClr val="00B050"/>
                </a:solidFill>
              </a:rPr>
              <a:t>Internal</a:t>
            </a:r>
            <a:r>
              <a:rPr lang="id-ID" sz="2600" b="1" dirty="0"/>
              <a:t> menggunakan Gauge Block atau Caliper Checker</a:t>
            </a:r>
          </a:p>
          <a:p>
            <a:pPr marL="365125" lvl="3" indent="-255588">
              <a:buFont typeface="Wingdings" pitchFamily="2" charset="2"/>
              <a:buChar char="Ø"/>
            </a:pPr>
            <a:r>
              <a:rPr lang="id-ID" dirty="0"/>
              <a:t>Siapkan Gauge Block bersama Flat jaw (atau Caliper Checker) untuk tes ini.</a:t>
            </a:r>
          </a:p>
          <a:p>
            <a:pPr marL="627063" lvl="4" indent="-271463">
              <a:buFont typeface="Wingdings" pitchFamily="2" charset="2"/>
              <a:buChar char="Ø"/>
              <a:tabLst>
                <a:tab pos="4121150" algn="l"/>
              </a:tabLst>
            </a:pPr>
            <a:r>
              <a:rPr lang="id-ID" b="1" dirty="0"/>
              <a:t>Kalibrasi caliper menggunakan gauge block dan flat jaw :</a:t>
            </a:r>
            <a:r>
              <a:rPr lang="id-ID" dirty="0"/>
              <a:t> Susun peralatan seperti pada gambar, dimana gauge block dijepit diantara 2 permukaan flat jaw. Masukkan rahang ukur caliper diantara 2 bidang permukaan flat jaw. Sentuhkan dan bacalah pembacaan caliper.</a:t>
            </a:r>
            <a:endParaRPr lang="en-US" dirty="0"/>
          </a:p>
          <a:p>
            <a:pPr marL="457200" indent="-457200" algn="just" eaLnBrk="1" hangingPunct="1">
              <a:buFont typeface="Wingdings" panose="05000000000000000000" pitchFamily="2" charset="2"/>
              <a:buNone/>
            </a:pPr>
            <a:endParaRPr lang="en-US" altLang="en-US" sz="2000" dirty="0">
              <a:latin typeface="Trebuchet MS" panose="020B0603020202020204" pitchFamily="34" charset="0"/>
            </a:endParaRPr>
          </a:p>
          <a:p>
            <a:pPr marL="457200" indent="-457200" algn="just" eaLnBrk="1" hangingPunct="1">
              <a:buFont typeface="Wingdings" panose="05000000000000000000" pitchFamily="2" charset="2"/>
              <a:buNone/>
            </a:pPr>
            <a:r>
              <a:rPr lang="en-US" altLang="en-US" sz="2000" i="1" dirty="0">
                <a:latin typeface="Trebuchet MS" panose="020B0603020202020204" pitchFamily="34" charset="0"/>
              </a:rPr>
              <a:t>	</a:t>
            </a:r>
          </a:p>
        </p:txBody>
      </p:sp>
      <p:sp>
        <p:nvSpPr>
          <p:cNvPr id="512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2" name="Rectangle 11"/>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210" name="Picture 5" descr="D:\lab.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784225" y="290513"/>
            <a:ext cx="8229600" cy="1143000"/>
          </a:xfrm>
        </p:spPr>
        <p:txBody>
          <a:bodyPr/>
          <a:lstStyle/>
          <a:p>
            <a:r>
              <a:rPr lang="en-US" b="1" dirty="0" err="1"/>
              <a:t>Prosedur</a:t>
            </a:r>
            <a:r>
              <a:rPr lang="id-ID" b="1" dirty="0"/>
              <a:t> Kalibrasi Caliper</a:t>
            </a:r>
          </a:p>
        </p:txBody>
      </p:sp>
      <p:pic>
        <p:nvPicPr>
          <p:cNvPr id="11" name="Picture 2" descr="E:\Doc.perusahaan\Doc. Perusahaan\MMF\gambar teknik\21072011(02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231"/>
          <a:stretch/>
        </p:blipFill>
        <p:spPr bwMode="auto">
          <a:xfrm>
            <a:off x="4800600" y="1841501"/>
            <a:ext cx="4182051" cy="2702497"/>
          </a:xfrm>
          <a:prstGeom prst="rect">
            <a:avLst/>
          </a:prstGeom>
          <a:noFill/>
          <a:ln w="317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srcRect/>
          <a:stretch>
            <a:fillRect/>
          </a:stretch>
        </p:blipFill>
        <p:spPr bwMode="auto">
          <a:xfrm>
            <a:off x="5257800" y="4600577"/>
            <a:ext cx="3200400" cy="2110610"/>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59475688-886D-47D3-8DE2-79638EFBCED2}"/>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CE6ED22-624C-422A-A7FD-61E8C937183A}"/>
              </a:ext>
            </a:extLst>
          </p:cNvPr>
          <p:cNvSpPr>
            <a:spLocks noGrp="1"/>
          </p:cNvSpPr>
          <p:nvPr>
            <p:ph type="sldNum" sz="quarter" idx="12"/>
          </p:nvPr>
        </p:nvSpPr>
        <p:spPr/>
        <p:txBody>
          <a:bodyPr/>
          <a:lstStyle/>
          <a:p>
            <a:pPr>
              <a:defRPr/>
            </a:pPr>
            <a:fld id="{D2DB2A2B-0A4B-4B62-BDA5-2B72A4CE149F}" type="slidenum">
              <a:rPr lang="en-US" altLang="en-US" smtClean="0"/>
              <a:pPr>
                <a:defRPr/>
              </a:pPr>
              <a:t>42</a:t>
            </a:fld>
            <a:endParaRPr lang="en-US" altLang="en-US"/>
          </a:p>
        </p:txBody>
      </p:sp>
    </p:spTree>
    <p:extLst>
      <p:ext uri="{BB962C8B-B14F-4D97-AF65-F5344CB8AC3E}">
        <p14:creationId xmlns:p14="http://schemas.microsoft.com/office/powerpoint/2010/main" val="423120214"/>
      </p:ext>
    </p:extLst>
  </p:cSld>
  <p:clrMapOvr>
    <a:masterClrMapping/>
  </p:clrMapOvr>
  <p:transition spd="slow">
    <p:pull dir="d"/>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11" name="Picture 2" descr="E:\Doc.perusahaan\Doc. Perusahaan\MMF\gambar teknik\21072011(022).jpg"/>
          <p:cNvPicPr>
            <a:picLocks noChangeAspect="1" noChangeArrowheads="1"/>
          </p:cNvPicPr>
          <p:nvPr/>
        </p:nvPicPr>
        <p:blipFill rotWithShape="1">
          <a:blip r:embed="rId2">
            <a:extLst>
              <a:ext uri="{28A0092B-C50C-407E-A947-70E740481C1C}">
                <a14:useLocalDpi xmlns:a14="http://schemas.microsoft.com/office/drawing/2010/main" val="0"/>
              </a:ext>
            </a:extLst>
          </a:blip>
          <a:srcRect l="11667" t="7776" r="5000" b="32582"/>
          <a:stretch/>
        </p:blipFill>
        <p:spPr bwMode="auto">
          <a:xfrm>
            <a:off x="2487742" y="0"/>
            <a:ext cx="6656257" cy="307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E:\Doc.perusahaan\Doc. Perusahaan\MMF\gambar teknik\21072011(029).jpg"/>
          <p:cNvPicPr>
            <a:picLocks noChangeAspect="1" noChangeArrowheads="1"/>
          </p:cNvPicPr>
          <p:nvPr/>
        </p:nvPicPr>
        <p:blipFill>
          <a:blip r:embed="rId3" cstate="print">
            <a:extLst>
              <a:ext uri="{28A0092B-C50C-407E-A947-70E740481C1C}">
                <a14:useLocalDpi xmlns:a14="http://schemas.microsoft.com/office/drawing/2010/main" val="0"/>
              </a:ext>
            </a:extLst>
          </a:blip>
          <a:srcRect t="-648" b="11226"/>
          <a:stretch>
            <a:fillRect/>
          </a:stretch>
        </p:blipFill>
        <p:spPr bwMode="auto">
          <a:xfrm>
            <a:off x="2492739" y="3124200"/>
            <a:ext cx="6656258" cy="36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txBox="1">
            <a:spLocks/>
          </p:cNvSpPr>
          <p:nvPr/>
        </p:nvSpPr>
        <p:spPr>
          <a:xfrm>
            <a:off x="9993" y="71346"/>
            <a:ext cx="2438400" cy="1909854"/>
          </a:xfrm>
          <a:prstGeom prst="rect">
            <a:avLst/>
          </a:prstGeom>
          <a:solidFill>
            <a:schemeClr val="accent4">
              <a:lumMod val="40000"/>
              <a:lumOff val="60000"/>
            </a:schemeClr>
          </a:solidFill>
        </p:spPr>
        <p:txBody>
          <a:bodyPr anchor="ctr">
            <a:normAutofit fontScale="97500"/>
          </a:bodyPr>
          <a:lstStyle/>
          <a:p>
            <a:pPr algn="ctr" eaLnBrk="1" fontAlgn="auto" hangingPunct="1">
              <a:spcAft>
                <a:spcPts val="0"/>
              </a:spcAft>
              <a:defRPr/>
            </a:pPr>
            <a:r>
              <a:rPr lang="en-US" b="1" dirty="0">
                <a:latin typeface="Arial" charset="0"/>
              </a:rPr>
              <a:t>Flat Jaw</a:t>
            </a:r>
          </a:p>
          <a:p>
            <a:pPr algn="ctr" eaLnBrk="1" fontAlgn="auto" hangingPunct="1">
              <a:spcAft>
                <a:spcPts val="0"/>
              </a:spcAft>
              <a:defRPr/>
            </a:pPr>
            <a:r>
              <a:rPr lang="en-US" b="1" dirty="0">
                <a:latin typeface="Arial" charset="0"/>
              </a:rPr>
              <a:t>Gauge Block</a:t>
            </a:r>
          </a:p>
          <a:p>
            <a:pPr algn="ctr" eaLnBrk="1" fontAlgn="auto" hangingPunct="1">
              <a:spcAft>
                <a:spcPts val="0"/>
              </a:spcAft>
              <a:defRPr/>
            </a:pPr>
            <a:r>
              <a:rPr lang="en-US" b="1" dirty="0">
                <a:latin typeface="Arial" charset="0"/>
              </a:rPr>
              <a:t>Gauge Block Holder</a:t>
            </a:r>
          </a:p>
        </p:txBody>
      </p:sp>
      <p:pic>
        <p:nvPicPr>
          <p:cNvPr id="4" name="Picture 3"/>
          <p:cNvPicPr>
            <a:picLocks noChangeAspect="1"/>
          </p:cNvPicPr>
          <p:nvPr/>
        </p:nvPicPr>
        <p:blipFill>
          <a:blip r:embed="rId4"/>
          <a:stretch>
            <a:fillRect/>
          </a:stretch>
        </p:blipFill>
        <p:spPr>
          <a:xfrm>
            <a:off x="9993" y="4493679"/>
            <a:ext cx="2438400" cy="2314575"/>
          </a:xfrm>
          <a:prstGeom prst="rect">
            <a:avLst/>
          </a:prstGeom>
        </p:spPr>
      </p:pic>
      <p:pic>
        <p:nvPicPr>
          <p:cNvPr id="17" name="Picture 2" descr="E:\Doc.perusahaan\Doc. Perusahaan\MMF\gambar teknik\21072011(0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3" y="2102370"/>
            <a:ext cx="2438400" cy="22887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6438EDC-AA0B-4624-898A-65EDD498DD55}"/>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C052E2BB-9BF0-422C-BDBF-B30F5541427C}"/>
              </a:ext>
            </a:extLst>
          </p:cNvPr>
          <p:cNvSpPr>
            <a:spLocks noGrp="1"/>
          </p:cNvSpPr>
          <p:nvPr>
            <p:ph type="sldNum" sz="quarter" idx="12"/>
          </p:nvPr>
        </p:nvSpPr>
        <p:spPr/>
        <p:txBody>
          <a:bodyPr/>
          <a:lstStyle/>
          <a:p>
            <a:pPr>
              <a:defRPr/>
            </a:pPr>
            <a:fld id="{D2DB2A2B-0A4B-4B62-BDA5-2B72A4CE149F}" type="slidenum">
              <a:rPr lang="en-US" altLang="en-US" smtClean="0"/>
              <a:pPr>
                <a:defRPr/>
              </a:pPr>
              <a:t>43</a:t>
            </a:fld>
            <a:endParaRPr lang="en-US" altLang="en-US"/>
          </a:p>
        </p:txBody>
      </p:sp>
    </p:spTree>
    <p:extLst>
      <p:ext uri="{BB962C8B-B14F-4D97-AF65-F5344CB8AC3E}">
        <p14:creationId xmlns:p14="http://schemas.microsoft.com/office/powerpoint/2010/main" val="682986833"/>
      </p:ext>
    </p:extLst>
  </p:cSld>
  <p:clrMapOvr>
    <a:masterClrMapping/>
  </p:clrMapOvr>
  <p:transition spd="slow">
    <p:pull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3" descr="E:\Doc.perusahaan\Doc. Perusahaan\MMF\gambar teknik\21072011(03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175" y="2514600"/>
            <a:ext cx="43656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1752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7" name="Title 1"/>
          <p:cNvSpPr txBox="1">
            <a:spLocks/>
          </p:cNvSpPr>
          <p:nvPr/>
        </p:nvSpPr>
        <p:spPr>
          <a:xfrm>
            <a:off x="381000" y="381000"/>
            <a:ext cx="8229600" cy="1143000"/>
          </a:xfrm>
          <a:prstGeom prst="rect">
            <a:avLst/>
          </a:prstGeom>
          <a:noFill/>
        </p:spPr>
        <p:txBody>
          <a:bodyPr anchor="ctr">
            <a:normAutofit fontScale="92500" lnSpcReduction="20000"/>
          </a:bodyPr>
          <a:lstStyle/>
          <a:p>
            <a:pPr algn="ctr" eaLnBrk="1" fontAlgn="auto" hangingPunct="1">
              <a:spcAft>
                <a:spcPts val="0"/>
              </a:spcAft>
              <a:defRPr/>
            </a:pPr>
            <a:r>
              <a:rPr lang="en-US" sz="4400" b="1" dirty="0" err="1">
                <a:latin typeface="+mj-lt"/>
                <a:ea typeface="+mj-ea"/>
                <a:cs typeface="Aharoni" pitchFamily="2" charset="-79"/>
              </a:rPr>
              <a:t>Dokumentasi</a:t>
            </a:r>
            <a:r>
              <a:rPr lang="en-US" sz="4400" b="1" dirty="0">
                <a:latin typeface="+mj-lt"/>
                <a:ea typeface="+mj-ea"/>
                <a:cs typeface="Aharoni" pitchFamily="2" charset="-79"/>
              </a:rPr>
              <a:t> </a:t>
            </a:r>
          </a:p>
          <a:p>
            <a:pPr algn="ctr" eaLnBrk="1" fontAlgn="auto" hangingPunct="1">
              <a:spcAft>
                <a:spcPts val="0"/>
              </a:spcAft>
              <a:defRPr/>
            </a:pPr>
            <a:r>
              <a:rPr lang="en-US" sz="4400" b="1" dirty="0" err="1">
                <a:latin typeface="+mj-lt"/>
                <a:ea typeface="+mj-ea"/>
                <a:cs typeface="Aharoni" pitchFamily="2" charset="-79"/>
              </a:rPr>
              <a:t>Teknik</a:t>
            </a:r>
            <a:r>
              <a:rPr lang="en-US" sz="4400" b="1" dirty="0">
                <a:latin typeface="+mj-lt"/>
                <a:ea typeface="+mj-ea"/>
                <a:cs typeface="Aharoni" pitchFamily="2" charset="-79"/>
              </a:rPr>
              <a:t> </a:t>
            </a:r>
            <a:r>
              <a:rPr lang="en-US" sz="4400" b="1" dirty="0" err="1">
                <a:latin typeface="+mj-lt"/>
                <a:ea typeface="+mj-ea"/>
                <a:cs typeface="Aharoni" pitchFamily="2" charset="-79"/>
              </a:rPr>
              <a:t>Kalibrasi</a:t>
            </a:r>
            <a:r>
              <a:rPr lang="en-US" sz="4400" b="1" dirty="0">
                <a:latin typeface="+mj-lt"/>
                <a:ea typeface="+mj-ea"/>
                <a:cs typeface="Aharoni" pitchFamily="2" charset="-79"/>
              </a:rPr>
              <a:t> Caliper</a:t>
            </a:r>
          </a:p>
        </p:txBody>
      </p:sp>
      <p:sp>
        <p:nvSpPr>
          <p:cNvPr id="8" name="Title 1"/>
          <p:cNvSpPr txBox="1">
            <a:spLocks/>
          </p:cNvSpPr>
          <p:nvPr/>
        </p:nvSpPr>
        <p:spPr>
          <a:xfrm>
            <a:off x="119744" y="1812925"/>
            <a:ext cx="4452256" cy="609600"/>
          </a:xfrm>
          <a:prstGeom prst="rect">
            <a:avLst/>
          </a:prstGeom>
          <a:solidFill>
            <a:schemeClr val="accent4">
              <a:lumMod val="40000"/>
              <a:lumOff val="60000"/>
            </a:schemeClr>
          </a:solidFill>
        </p:spPr>
        <p:txBody>
          <a:bodyPr anchor="ctr">
            <a:normAutofit fontScale="97500"/>
          </a:bodyPr>
          <a:lstStyle/>
          <a:p>
            <a:pPr algn="ctr" eaLnBrk="1" fontAlgn="auto" hangingPunct="1">
              <a:spcAft>
                <a:spcPts val="0"/>
              </a:spcAft>
              <a:defRPr/>
            </a:pPr>
            <a:r>
              <a:rPr lang="en-US" dirty="0" err="1">
                <a:latin typeface="Arial" charset="0"/>
              </a:rPr>
              <a:t>Kapasitas</a:t>
            </a:r>
            <a:r>
              <a:rPr lang="en-US" dirty="0">
                <a:latin typeface="Arial" charset="0"/>
              </a:rPr>
              <a:t> </a:t>
            </a:r>
            <a:r>
              <a:rPr lang="en-US" dirty="0" err="1">
                <a:latin typeface="Arial" charset="0"/>
              </a:rPr>
              <a:t>diatas</a:t>
            </a:r>
            <a:r>
              <a:rPr lang="en-US" dirty="0">
                <a:latin typeface="Arial" charset="0"/>
              </a:rPr>
              <a:t> 200 mm </a:t>
            </a:r>
            <a:endParaRPr lang="id-ID" sz="3200" b="1" dirty="0">
              <a:ln w="18415" cmpd="sng">
                <a:solidFill>
                  <a:srgbClr val="FFFFFF"/>
                </a:solidFill>
                <a:prstDash val="solid"/>
              </a:ln>
              <a:effectLst>
                <a:outerShdw blurRad="63500" dir="3600000" algn="tl" rotWithShape="0">
                  <a:srgbClr val="000000">
                    <a:alpha val="70000"/>
                  </a:srgbClr>
                </a:outerShdw>
              </a:effectLst>
              <a:latin typeface="+mj-lt"/>
              <a:ea typeface="+mj-ea"/>
              <a:cs typeface="+mj-cs"/>
            </a:endParaRPr>
          </a:p>
        </p:txBody>
      </p:sp>
      <p:sp>
        <p:nvSpPr>
          <p:cNvPr id="9" name="Title 1"/>
          <p:cNvSpPr txBox="1">
            <a:spLocks/>
          </p:cNvSpPr>
          <p:nvPr/>
        </p:nvSpPr>
        <p:spPr>
          <a:xfrm>
            <a:off x="4550230" y="1817914"/>
            <a:ext cx="4452256" cy="609600"/>
          </a:xfrm>
          <a:prstGeom prst="rect">
            <a:avLst/>
          </a:prstGeom>
          <a:solidFill>
            <a:schemeClr val="bg1">
              <a:lumMod val="65000"/>
            </a:schemeClr>
          </a:solidFill>
        </p:spPr>
        <p:txBody>
          <a:bodyPr anchor="ctr">
            <a:normAutofit fontScale="90000"/>
          </a:bodyPr>
          <a:lstStyle/>
          <a:p>
            <a:pPr algn="ctr" eaLnBrk="1" fontAlgn="auto" hangingPunct="1">
              <a:spcAft>
                <a:spcPts val="0"/>
              </a:spcAft>
              <a:defRPr/>
            </a:pPr>
            <a:r>
              <a:rPr lang="en-US" sz="2000" dirty="0" err="1">
                <a:latin typeface="Arial" charset="0"/>
              </a:rPr>
              <a:t>Pengkondisian</a:t>
            </a:r>
            <a:r>
              <a:rPr lang="en-US" sz="2000" dirty="0">
                <a:latin typeface="Arial" charset="0"/>
              </a:rPr>
              <a:t> </a:t>
            </a:r>
            <a:r>
              <a:rPr lang="en-US" sz="2000" dirty="0" err="1">
                <a:latin typeface="Arial" charset="0"/>
              </a:rPr>
              <a:t>setelah</a:t>
            </a:r>
            <a:r>
              <a:rPr lang="en-US" sz="2000" dirty="0">
                <a:latin typeface="Arial" charset="0"/>
              </a:rPr>
              <a:t> </a:t>
            </a:r>
            <a:r>
              <a:rPr lang="en-US" sz="2000" dirty="0" err="1">
                <a:latin typeface="Arial" charset="0"/>
              </a:rPr>
              <a:t>proses</a:t>
            </a:r>
            <a:r>
              <a:rPr lang="en-US" sz="2000" dirty="0">
                <a:latin typeface="Arial" charset="0"/>
              </a:rPr>
              <a:t> wringing</a:t>
            </a:r>
            <a:endParaRPr lang="id-ID" sz="3200" b="1" dirty="0">
              <a:ln w="18415" cmpd="sng">
                <a:solidFill>
                  <a:srgbClr val="FFFFFF"/>
                </a:solidFill>
                <a:prstDash val="solid"/>
              </a:ln>
              <a:effectLst>
                <a:outerShdw blurRad="63500" dir="3600000" algn="tl" rotWithShape="0">
                  <a:srgbClr val="000000">
                    <a:alpha val="70000"/>
                  </a:srgbClr>
                </a:outerShdw>
              </a:effectLst>
              <a:latin typeface="+mj-lt"/>
              <a:ea typeface="+mj-ea"/>
              <a:cs typeface="+mj-cs"/>
            </a:endParaRPr>
          </a:p>
        </p:txBody>
      </p:sp>
      <p:pic>
        <p:nvPicPr>
          <p:cNvPr id="65543" name="Picture 2" descr="E:\Doc.perusahaan\Doc. Perusahaan\MMF\gambar teknik\21072011(0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514600"/>
            <a:ext cx="4343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3815EA9-EDC0-4542-8813-DFA5FECFE4C8}"/>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5E71E16-B9DD-4D3D-B029-394AB49376BA}"/>
              </a:ext>
            </a:extLst>
          </p:cNvPr>
          <p:cNvSpPr>
            <a:spLocks noGrp="1"/>
          </p:cNvSpPr>
          <p:nvPr>
            <p:ph type="sldNum" sz="quarter" idx="12"/>
          </p:nvPr>
        </p:nvSpPr>
        <p:spPr/>
        <p:txBody>
          <a:bodyPr/>
          <a:lstStyle/>
          <a:p>
            <a:pPr>
              <a:defRPr/>
            </a:pPr>
            <a:fld id="{D2DB2A2B-0A4B-4B62-BDA5-2B72A4CE149F}" type="slidenum">
              <a:rPr lang="en-US" altLang="en-US" smtClean="0"/>
              <a:pPr>
                <a:defRPr/>
              </a:pPr>
              <a:t>44</a:t>
            </a:fld>
            <a:endParaRPr lang="en-US" altLang="en-US"/>
          </a:p>
        </p:txBody>
      </p:sp>
    </p:spTree>
    <p:extLst>
      <p:ext uri="{BB962C8B-B14F-4D97-AF65-F5344CB8AC3E}">
        <p14:creationId xmlns:p14="http://schemas.microsoft.com/office/powerpoint/2010/main" val="2402402381"/>
      </p:ext>
    </p:extLst>
  </p:cSld>
  <p:clrMapOvr>
    <a:masterClrMapping/>
  </p:clrMapOvr>
  <p:transition spd="slow">
    <p:pull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E:\Doc.perusahaan\Doc. Perusahaan\MMF\gambar teknik\21072011(031).jpg"/>
          <p:cNvPicPr>
            <a:picLocks noChangeAspect="1" noChangeArrowheads="1"/>
          </p:cNvPicPr>
          <p:nvPr/>
        </p:nvPicPr>
        <p:blipFill>
          <a:blip r:embed="rId2">
            <a:extLst>
              <a:ext uri="{28A0092B-C50C-407E-A947-70E740481C1C}">
                <a14:useLocalDpi xmlns:a14="http://schemas.microsoft.com/office/drawing/2010/main" val="0"/>
              </a:ext>
            </a:extLst>
          </a:blip>
          <a:srcRect l="9483" t="1515" r="1724" b="12122"/>
          <a:stretch>
            <a:fillRect/>
          </a:stretch>
        </p:blipFill>
        <p:spPr bwMode="auto">
          <a:xfrm>
            <a:off x="685800" y="2362200"/>
            <a:ext cx="7848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152400" y="1479550"/>
            <a:ext cx="8871856" cy="730250"/>
          </a:xfrm>
          <a:prstGeom prst="rect">
            <a:avLst/>
          </a:prstGeom>
          <a:solidFill>
            <a:schemeClr val="accent4">
              <a:lumMod val="40000"/>
              <a:lumOff val="60000"/>
            </a:schemeClr>
          </a:solidFill>
        </p:spPr>
        <p:txBody>
          <a:bodyPr anchor="ctr">
            <a:normAutofit fontScale="97500"/>
          </a:bodyPr>
          <a:lstStyle/>
          <a:p>
            <a:pPr algn="ctr" eaLnBrk="1" fontAlgn="auto" hangingPunct="1">
              <a:spcAft>
                <a:spcPts val="0"/>
              </a:spcAft>
              <a:defRPr/>
            </a:pPr>
            <a:r>
              <a:rPr lang="en-US" sz="2800" dirty="0" err="1">
                <a:latin typeface="Arial" charset="0"/>
              </a:rPr>
              <a:t>Untuk</a:t>
            </a:r>
            <a:r>
              <a:rPr lang="en-US" sz="2800" dirty="0">
                <a:latin typeface="Arial" charset="0"/>
              </a:rPr>
              <a:t> </a:t>
            </a:r>
            <a:r>
              <a:rPr lang="en-US" sz="2800" dirty="0" err="1">
                <a:latin typeface="Arial" charset="0"/>
              </a:rPr>
              <a:t>kapasitas</a:t>
            </a:r>
            <a:r>
              <a:rPr lang="en-US" sz="2800" dirty="0">
                <a:latin typeface="Arial" charset="0"/>
              </a:rPr>
              <a:t> </a:t>
            </a:r>
            <a:r>
              <a:rPr lang="en-US" sz="2800" dirty="0" err="1">
                <a:latin typeface="Arial" charset="0"/>
              </a:rPr>
              <a:t>panjang</a:t>
            </a:r>
            <a:r>
              <a:rPr lang="en-US" sz="2800" dirty="0">
                <a:latin typeface="Arial" charset="0"/>
              </a:rPr>
              <a:t> </a:t>
            </a:r>
            <a:r>
              <a:rPr lang="en-US" sz="2800" dirty="0" err="1">
                <a:latin typeface="Arial" charset="0"/>
              </a:rPr>
              <a:t>dan</a:t>
            </a:r>
            <a:r>
              <a:rPr lang="en-US" sz="2800" dirty="0">
                <a:latin typeface="Arial" charset="0"/>
              </a:rPr>
              <a:t> </a:t>
            </a:r>
            <a:r>
              <a:rPr lang="en-US" sz="2800" dirty="0" err="1">
                <a:latin typeface="Arial" charset="0"/>
              </a:rPr>
              <a:t>diatas</a:t>
            </a:r>
            <a:r>
              <a:rPr lang="en-US" sz="2800" dirty="0">
                <a:latin typeface="Arial" charset="0"/>
              </a:rPr>
              <a:t> 100 mm</a:t>
            </a:r>
            <a:endParaRPr lang="id-ID" sz="2800" b="1"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
        <p:nvSpPr>
          <p:cNvPr id="5" name="Title 1"/>
          <p:cNvSpPr txBox="1">
            <a:spLocks/>
          </p:cNvSpPr>
          <p:nvPr/>
        </p:nvSpPr>
        <p:spPr>
          <a:xfrm>
            <a:off x="381000" y="381000"/>
            <a:ext cx="8229600" cy="1143000"/>
          </a:xfrm>
          <a:prstGeom prst="rect">
            <a:avLst/>
          </a:prstGeom>
          <a:noFill/>
        </p:spPr>
        <p:txBody>
          <a:bodyPr anchor="ctr">
            <a:normAutofit fontScale="92500" lnSpcReduction="20000"/>
          </a:bodyPr>
          <a:lstStyle/>
          <a:p>
            <a:pPr algn="ctr" eaLnBrk="1" fontAlgn="auto" hangingPunct="1">
              <a:spcAft>
                <a:spcPts val="0"/>
              </a:spcAft>
              <a:defRPr/>
            </a:pPr>
            <a:r>
              <a:rPr lang="en-US" sz="4400" b="1" dirty="0" err="1">
                <a:latin typeface="+mj-lt"/>
                <a:ea typeface="+mj-ea"/>
                <a:cs typeface="Aharoni" pitchFamily="2" charset="-79"/>
              </a:rPr>
              <a:t>Dokumentasi</a:t>
            </a:r>
            <a:r>
              <a:rPr lang="en-US" sz="4400" b="1" dirty="0">
                <a:latin typeface="+mj-lt"/>
                <a:ea typeface="+mj-ea"/>
                <a:cs typeface="Aharoni" pitchFamily="2" charset="-79"/>
              </a:rPr>
              <a:t> </a:t>
            </a:r>
          </a:p>
          <a:p>
            <a:pPr algn="ctr" eaLnBrk="1" fontAlgn="auto" hangingPunct="1">
              <a:spcAft>
                <a:spcPts val="0"/>
              </a:spcAft>
              <a:defRPr/>
            </a:pPr>
            <a:r>
              <a:rPr lang="en-US" sz="4400" b="1" dirty="0" err="1">
                <a:latin typeface="+mj-lt"/>
                <a:ea typeface="+mj-ea"/>
                <a:cs typeface="Aharoni" pitchFamily="2" charset="-79"/>
              </a:rPr>
              <a:t>Teknik</a:t>
            </a:r>
            <a:r>
              <a:rPr lang="en-US" sz="4400" b="1" dirty="0">
                <a:latin typeface="+mj-lt"/>
                <a:ea typeface="+mj-ea"/>
                <a:cs typeface="Aharoni" pitchFamily="2" charset="-79"/>
              </a:rPr>
              <a:t> </a:t>
            </a:r>
            <a:r>
              <a:rPr lang="en-US" sz="4400" b="1" dirty="0" err="1">
                <a:latin typeface="+mj-lt"/>
                <a:ea typeface="+mj-ea"/>
                <a:cs typeface="Aharoni" pitchFamily="2" charset="-79"/>
              </a:rPr>
              <a:t>Kalibrasi</a:t>
            </a:r>
            <a:r>
              <a:rPr lang="en-US" sz="4400" b="1" dirty="0">
                <a:latin typeface="+mj-lt"/>
                <a:ea typeface="+mj-ea"/>
                <a:cs typeface="Aharoni" pitchFamily="2" charset="-79"/>
              </a:rPr>
              <a:t> Caliper</a:t>
            </a:r>
          </a:p>
        </p:txBody>
      </p:sp>
      <p:sp>
        <p:nvSpPr>
          <p:cNvPr id="2" name="Footer Placeholder 1">
            <a:extLst>
              <a:ext uri="{FF2B5EF4-FFF2-40B4-BE49-F238E27FC236}">
                <a16:creationId xmlns:a16="http://schemas.microsoft.com/office/drawing/2014/main" id="{A9F3647D-A948-4AD1-97C5-0A668BB19154}"/>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A1A80180-A75E-48BB-8B5A-A73AE4E104CF}"/>
              </a:ext>
            </a:extLst>
          </p:cNvPr>
          <p:cNvSpPr>
            <a:spLocks noGrp="1"/>
          </p:cNvSpPr>
          <p:nvPr>
            <p:ph type="sldNum" sz="quarter" idx="12"/>
          </p:nvPr>
        </p:nvSpPr>
        <p:spPr/>
        <p:txBody>
          <a:bodyPr/>
          <a:lstStyle/>
          <a:p>
            <a:pPr>
              <a:defRPr/>
            </a:pPr>
            <a:fld id="{D2DB2A2B-0A4B-4B62-BDA5-2B72A4CE149F}" type="slidenum">
              <a:rPr lang="en-US" altLang="en-US" smtClean="0"/>
              <a:pPr>
                <a:defRPr/>
              </a:pPr>
              <a:t>45</a:t>
            </a:fld>
            <a:endParaRPr lang="en-US" altLang="en-US"/>
          </a:p>
        </p:txBody>
      </p:sp>
    </p:spTree>
    <p:extLst>
      <p:ext uri="{BB962C8B-B14F-4D97-AF65-F5344CB8AC3E}">
        <p14:creationId xmlns:p14="http://schemas.microsoft.com/office/powerpoint/2010/main" val="1906175500"/>
      </p:ext>
    </p:extLst>
  </p:cSld>
  <p:clrMapOvr>
    <a:masterClrMapping/>
  </p:clrMapOvr>
  <p:transition spd="slow">
    <p:pull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E:\Doc.perusahaan\Doc. Perusahaan\MMF\gambar teknik\21072011(0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87313" y="2514600"/>
            <a:ext cx="4408487" cy="4038600"/>
          </a:xfrm>
          <a:noFill/>
        </p:spPr>
      </p:pic>
      <p:sp>
        <p:nvSpPr>
          <p:cNvPr id="5" name="Rectangle 4"/>
          <p:cNvSpPr/>
          <p:nvPr/>
        </p:nvSpPr>
        <p:spPr>
          <a:xfrm>
            <a:off x="0" y="0"/>
            <a:ext cx="9144000" cy="1752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7" name="Title 1"/>
          <p:cNvSpPr txBox="1">
            <a:spLocks/>
          </p:cNvSpPr>
          <p:nvPr/>
        </p:nvSpPr>
        <p:spPr>
          <a:xfrm>
            <a:off x="76200" y="1812925"/>
            <a:ext cx="4452256" cy="609600"/>
          </a:xfrm>
          <a:prstGeom prst="rect">
            <a:avLst/>
          </a:prstGeom>
          <a:solidFill>
            <a:schemeClr val="accent4">
              <a:lumMod val="40000"/>
              <a:lumOff val="60000"/>
            </a:schemeClr>
          </a:solidFill>
        </p:spPr>
        <p:txBody>
          <a:bodyPr anchor="ctr">
            <a:normAutofit fontScale="97500"/>
          </a:bodyPr>
          <a:lstStyle/>
          <a:p>
            <a:pPr algn="ctr" eaLnBrk="1" fontAlgn="auto" hangingPunct="1">
              <a:spcAft>
                <a:spcPts val="0"/>
              </a:spcAft>
              <a:defRPr/>
            </a:pPr>
            <a:r>
              <a:rPr lang="en-US" dirty="0">
                <a:latin typeface="Arial" charset="0"/>
              </a:rPr>
              <a:t>Flat Jaw</a:t>
            </a:r>
            <a:endParaRPr lang="id-ID" sz="3200" b="1" dirty="0">
              <a:ln w="18415" cmpd="sng">
                <a:solidFill>
                  <a:srgbClr val="FFFFFF"/>
                </a:solidFill>
                <a:prstDash val="solid"/>
              </a:ln>
              <a:effectLst>
                <a:outerShdw blurRad="63500" dir="3600000" algn="tl" rotWithShape="0">
                  <a:srgbClr val="000000">
                    <a:alpha val="70000"/>
                  </a:srgbClr>
                </a:outerShdw>
              </a:effectLst>
              <a:latin typeface="+mj-lt"/>
              <a:ea typeface="+mj-ea"/>
              <a:cs typeface="+mj-cs"/>
            </a:endParaRPr>
          </a:p>
        </p:txBody>
      </p:sp>
      <p:sp>
        <p:nvSpPr>
          <p:cNvPr id="8" name="Title 1"/>
          <p:cNvSpPr txBox="1">
            <a:spLocks/>
          </p:cNvSpPr>
          <p:nvPr/>
        </p:nvSpPr>
        <p:spPr>
          <a:xfrm>
            <a:off x="4550230" y="1817914"/>
            <a:ext cx="4452256" cy="609600"/>
          </a:xfrm>
          <a:prstGeom prst="rect">
            <a:avLst/>
          </a:prstGeom>
          <a:solidFill>
            <a:schemeClr val="bg1">
              <a:lumMod val="65000"/>
            </a:schemeClr>
          </a:solidFill>
        </p:spPr>
        <p:txBody>
          <a:bodyPr anchor="ctr">
            <a:normAutofit fontScale="97500"/>
          </a:bodyPr>
          <a:lstStyle/>
          <a:p>
            <a:pPr algn="ctr" eaLnBrk="1" fontAlgn="auto" hangingPunct="1">
              <a:spcAft>
                <a:spcPts val="0"/>
              </a:spcAft>
              <a:defRPr/>
            </a:pPr>
            <a:r>
              <a:rPr lang="en-US" dirty="0" err="1">
                <a:latin typeface="Arial" charset="0"/>
              </a:rPr>
              <a:t>Kapasitas</a:t>
            </a:r>
            <a:r>
              <a:rPr lang="en-US" dirty="0">
                <a:latin typeface="Arial" charset="0"/>
              </a:rPr>
              <a:t> 200+150 mm</a:t>
            </a:r>
            <a:endParaRPr lang="id-ID" sz="3200" b="1" dirty="0">
              <a:ln w="18415" cmpd="sng">
                <a:solidFill>
                  <a:srgbClr val="FFFFFF"/>
                </a:solidFill>
                <a:prstDash val="solid"/>
              </a:ln>
              <a:effectLst>
                <a:outerShdw blurRad="63500" dir="3600000" algn="tl" rotWithShape="0">
                  <a:srgbClr val="000000">
                    <a:alpha val="70000"/>
                  </a:srgbClr>
                </a:outerShdw>
              </a:effectLst>
              <a:latin typeface="+mj-lt"/>
              <a:ea typeface="+mj-ea"/>
              <a:cs typeface="+mj-cs"/>
            </a:endParaRPr>
          </a:p>
        </p:txBody>
      </p:sp>
      <p:pic>
        <p:nvPicPr>
          <p:cNvPr id="66567" name="Picture 2" descr="E:\Doc.perusahaan\Doc. Perusahaan\MMF\gambar teknik\21072011(0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514600"/>
            <a:ext cx="441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p:cNvSpPr>
          <p:nvPr/>
        </p:nvSpPr>
        <p:spPr>
          <a:xfrm>
            <a:off x="381000" y="381000"/>
            <a:ext cx="8229600" cy="1143000"/>
          </a:xfrm>
          <a:prstGeom prst="rect">
            <a:avLst/>
          </a:prstGeom>
          <a:noFill/>
        </p:spPr>
        <p:txBody>
          <a:bodyPr anchor="ctr">
            <a:normAutofit fontScale="92500" lnSpcReduction="20000"/>
          </a:bodyPr>
          <a:lstStyle/>
          <a:p>
            <a:pPr algn="ctr" eaLnBrk="1" fontAlgn="auto" hangingPunct="1">
              <a:spcAft>
                <a:spcPts val="0"/>
              </a:spcAft>
              <a:defRPr/>
            </a:pPr>
            <a:r>
              <a:rPr lang="en-US" sz="4400" b="1" dirty="0" err="1">
                <a:latin typeface="+mj-lt"/>
                <a:ea typeface="+mj-ea"/>
                <a:cs typeface="Aharoni" pitchFamily="2" charset="-79"/>
              </a:rPr>
              <a:t>Dokumentasi</a:t>
            </a:r>
            <a:r>
              <a:rPr lang="en-US" sz="4400" b="1" dirty="0">
                <a:latin typeface="+mj-lt"/>
                <a:ea typeface="+mj-ea"/>
                <a:cs typeface="Aharoni" pitchFamily="2" charset="-79"/>
              </a:rPr>
              <a:t> </a:t>
            </a:r>
          </a:p>
          <a:p>
            <a:pPr algn="ctr" eaLnBrk="1" fontAlgn="auto" hangingPunct="1">
              <a:spcAft>
                <a:spcPts val="0"/>
              </a:spcAft>
              <a:defRPr/>
            </a:pPr>
            <a:r>
              <a:rPr lang="en-US" sz="4400" b="1" dirty="0" err="1">
                <a:latin typeface="+mj-lt"/>
                <a:ea typeface="+mj-ea"/>
                <a:cs typeface="Aharoni" pitchFamily="2" charset="-79"/>
              </a:rPr>
              <a:t>Teknik</a:t>
            </a:r>
            <a:r>
              <a:rPr lang="en-US" sz="4400" b="1" dirty="0">
                <a:latin typeface="+mj-lt"/>
                <a:ea typeface="+mj-ea"/>
                <a:cs typeface="Aharoni" pitchFamily="2" charset="-79"/>
              </a:rPr>
              <a:t> </a:t>
            </a:r>
            <a:r>
              <a:rPr lang="en-US" sz="4400" b="1" dirty="0" err="1">
                <a:latin typeface="+mj-lt"/>
                <a:ea typeface="+mj-ea"/>
                <a:cs typeface="Aharoni" pitchFamily="2" charset="-79"/>
              </a:rPr>
              <a:t>Kalibrasi</a:t>
            </a:r>
            <a:r>
              <a:rPr lang="en-US" sz="4400" b="1" dirty="0">
                <a:latin typeface="+mj-lt"/>
                <a:ea typeface="+mj-ea"/>
                <a:cs typeface="Aharoni" pitchFamily="2" charset="-79"/>
              </a:rPr>
              <a:t> Caliper</a:t>
            </a:r>
          </a:p>
        </p:txBody>
      </p:sp>
      <p:sp>
        <p:nvSpPr>
          <p:cNvPr id="2" name="Footer Placeholder 1">
            <a:extLst>
              <a:ext uri="{FF2B5EF4-FFF2-40B4-BE49-F238E27FC236}">
                <a16:creationId xmlns:a16="http://schemas.microsoft.com/office/drawing/2014/main" id="{370A28E7-6B24-4E6A-AE8A-B8253A43BC69}"/>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8A3CF602-5560-4CCA-996D-64735B1CE5AB}"/>
              </a:ext>
            </a:extLst>
          </p:cNvPr>
          <p:cNvSpPr>
            <a:spLocks noGrp="1"/>
          </p:cNvSpPr>
          <p:nvPr>
            <p:ph type="sldNum" sz="quarter" idx="12"/>
          </p:nvPr>
        </p:nvSpPr>
        <p:spPr/>
        <p:txBody>
          <a:bodyPr/>
          <a:lstStyle/>
          <a:p>
            <a:pPr>
              <a:defRPr/>
            </a:pPr>
            <a:fld id="{D2DB2A2B-0A4B-4B62-BDA5-2B72A4CE149F}" type="slidenum">
              <a:rPr lang="en-US" altLang="en-US" smtClean="0"/>
              <a:pPr>
                <a:defRPr/>
              </a:pPr>
              <a:t>46</a:t>
            </a:fld>
            <a:endParaRPr lang="en-US" altLang="en-US"/>
          </a:p>
        </p:txBody>
      </p:sp>
    </p:spTree>
    <p:extLst>
      <p:ext uri="{BB962C8B-B14F-4D97-AF65-F5344CB8AC3E}">
        <p14:creationId xmlns:p14="http://schemas.microsoft.com/office/powerpoint/2010/main" val="3034701248"/>
      </p:ext>
    </p:extLst>
  </p:cSld>
  <p:clrMapOvr>
    <a:masterClrMapping/>
  </p:clrMapOvr>
  <p:transition spd="slow">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E:\Doc.perusahaan\Doc. Perusahaan\MMF\gambar teknik\21072011(034).jpg"/>
          <p:cNvPicPr>
            <a:picLocks noChangeAspect="1" noChangeArrowheads="1"/>
          </p:cNvPicPr>
          <p:nvPr/>
        </p:nvPicPr>
        <p:blipFill>
          <a:blip r:embed="rId2" cstate="print">
            <a:extLst>
              <a:ext uri="{28A0092B-C50C-407E-A947-70E740481C1C}">
                <a14:useLocalDpi xmlns:a14="http://schemas.microsoft.com/office/drawing/2010/main" val="0"/>
              </a:ext>
            </a:extLst>
          </a:blip>
          <a:srcRect t="1852" b="16667"/>
          <a:stretch>
            <a:fillRect/>
          </a:stretch>
        </p:blipFill>
        <p:spPr bwMode="auto">
          <a:xfrm>
            <a:off x="141288" y="2590800"/>
            <a:ext cx="435451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9144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8" name="Title 1"/>
          <p:cNvSpPr txBox="1">
            <a:spLocks/>
          </p:cNvSpPr>
          <p:nvPr/>
        </p:nvSpPr>
        <p:spPr>
          <a:xfrm>
            <a:off x="119744" y="1812925"/>
            <a:ext cx="4452256" cy="609600"/>
          </a:xfrm>
          <a:prstGeom prst="rect">
            <a:avLst/>
          </a:prstGeom>
          <a:solidFill>
            <a:schemeClr val="accent4">
              <a:lumMod val="40000"/>
              <a:lumOff val="60000"/>
            </a:schemeClr>
          </a:solidFill>
        </p:spPr>
        <p:txBody>
          <a:bodyPr anchor="ctr">
            <a:normAutofit fontScale="90000" lnSpcReduction="10000"/>
          </a:bodyPr>
          <a:lstStyle/>
          <a:p>
            <a:pPr algn="ctr" eaLnBrk="1" fontAlgn="auto" hangingPunct="1">
              <a:spcAft>
                <a:spcPts val="0"/>
              </a:spcAft>
              <a:defRPr/>
            </a:pPr>
            <a:r>
              <a:rPr lang="en-US" sz="2000" dirty="0" err="1">
                <a:latin typeface="Arial" charset="0"/>
              </a:rPr>
              <a:t>Pemasangan</a:t>
            </a:r>
            <a:r>
              <a:rPr lang="en-US" sz="2000" dirty="0">
                <a:latin typeface="Arial" charset="0"/>
              </a:rPr>
              <a:t> </a:t>
            </a:r>
            <a:r>
              <a:rPr lang="en-US" sz="2000" dirty="0" err="1">
                <a:latin typeface="Arial" charset="0"/>
              </a:rPr>
              <a:t>alat</a:t>
            </a:r>
            <a:r>
              <a:rPr lang="en-US" sz="2000" dirty="0">
                <a:latin typeface="Arial" charset="0"/>
              </a:rPr>
              <a:t> bantu </a:t>
            </a:r>
            <a:r>
              <a:rPr lang="en-US" sz="2000" dirty="0" err="1">
                <a:latin typeface="Arial" charset="0"/>
              </a:rPr>
              <a:t>dengan</a:t>
            </a:r>
            <a:r>
              <a:rPr lang="en-US" sz="2000" dirty="0">
                <a:latin typeface="Arial" charset="0"/>
              </a:rPr>
              <a:t> </a:t>
            </a:r>
            <a:r>
              <a:rPr lang="en-US" sz="2000" dirty="0" err="1">
                <a:latin typeface="Arial" charset="0"/>
              </a:rPr>
              <a:t>standar</a:t>
            </a:r>
            <a:r>
              <a:rPr lang="en-US" sz="2000" dirty="0">
                <a:latin typeface="Arial" charset="0"/>
              </a:rPr>
              <a:t> long gauge block</a:t>
            </a:r>
            <a:endParaRPr lang="id-ID" sz="3200" b="1" dirty="0">
              <a:ln w="18415" cmpd="sng">
                <a:solidFill>
                  <a:srgbClr val="FFFFFF"/>
                </a:solidFill>
                <a:prstDash val="solid"/>
              </a:ln>
              <a:effectLst>
                <a:outerShdw blurRad="63500" dir="3600000" algn="tl" rotWithShape="0">
                  <a:srgbClr val="000000">
                    <a:alpha val="70000"/>
                  </a:srgbClr>
                </a:outerShdw>
              </a:effectLst>
              <a:latin typeface="+mj-lt"/>
              <a:ea typeface="+mj-ea"/>
              <a:cs typeface="+mj-cs"/>
            </a:endParaRPr>
          </a:p>
        </p:txBody>
      </p:sp>
      <p:sp>
        <p:nvSpPr>
          <p:cNvPr id="9" name="Title 1"/>
          <p:cNvSpPr txBox="1">
            <a:spLocks/>
          </p:cNvSpPr>
          <p:nvPr/>
        </p:nvSpPr>
        <p:spPr>
          <a:xfrm>
            <a:off x="4550230" y="1817914"/>
            <a:ext cx="4452256" cy="609600"/>
          </a:xfrm>
          <a:prstGeom prst="rect">
            <a:avLst/>
          </a:prstGeom>
          <a:solidFill>
            <a:schemeClr val="bg1">
              <a:lumMod val="85000"/>
            </a:schemeClr>
          </a:solidFill>
        </p:spPr>
        <p:txBody>
          <a:bodyPr anchor="ctr">
            <a:normAutofit fontScale="97500"/>
          </a:bodyPr>
          <a:lstStyle/>
          <a:p>
            <a:pPr algn="ctr" eaLnBrk="1" fontAlgn="auto" hangingPunct="1">
              <a:spcAft>
                <a:spcPts val="0"/>
              </a:spcAft>
              <a:defRPr/>
            </a:pPr>
            <a:r>
              <a:rPr lang="en-US" sz="2000" dirty="0" err="1">
                <a:latin typeface="Arial" charset="0"/>
              </a:rPr>
              <a:t>Alat</a:t>
            </a:r>
            <a:r>
              <a:rPr lang="en-US" sz="2000" dirty="0">
                <a:latin typeface="Arial" charset="0"/>
              </a:rPr>
              <a:t> bantu </a:t>
            </a:r>
            <a:r>
              <a:rPr lang="en-US" sz="2000" dirty="0" err="1">
                <a:latin typeface="Arial" charset="0"/>
              </a:rPr>
              <a:t>kalibrasi</a:t>
            </a:r>
            <a:r>
              <a:rPr lang="en-US" sz="2000" dirty="0">
                <a:latin typeface="Arial" charset="0"/>
              </a:rPr>
              <a:t> Inside</a:t>
            </a:r>
            <a:endParaRPr lang="id-ID" sz="3200" b="1" dirty="0">
              <a:ln w="18415" cmpd="sng">
                <a:solidFill>
                  <a:srgbClr val="FFFFFF"/>
                </a:solidFill>
                <a:prstDash val="solid"/>
              </a:ln>
              <a:effectLst>
                <a:outerShdw blurRad="63500" dir="3600000" algn="tl" rotWithShape="0">
                  <a:srgbClr val="000000">
                    <a:alpha val="70000"/>
                  </a:srgbClr>
                </a:outerShdw>
              </a:effectLst>
              <a:latin typeface="+mj-lt"/>
              <a:ea typeface="+mj-ea"/>
              <a:cs typeface="+mj-cs"/>
            </a:endParaRPr>
          </a:p>
        </p:txBody>
      </p:sp>
      <p:pic>
        <p:nvPicPr>
          <p:cNvPr id="64519" name="Picture 2" descr="E:\Doc.perusahaan\Doc. Perusahaan\MMF\gambar teknik\21072011(035).jpg"/>
          <p:cNvPicPr>
            <a:picLocks noChangeAspect="1" noChangeArrowheads="1"/>
          </p:cNvPicPr>
          <p:nvPr/>
        </p:nvPicPr>
        <p:blipFill>
          <a:blip r:embed="rId3">
            <a:extLst>
              <a:ext uri="{28A0092B-C50C-407E-A947-70E740481C1C}">
                <a14:useLocalDpi xmlns:a14="http://schemas.microsoft.com/office/drawing/2010/main" val="0"/>
              </a:ext>
            </a:extLst>
          </a:blip>
          <a:srcRect t="1852" b="16667"/>
          <a:stretch>
            <a:fillRect/>
          </a:stretch>
        </p:blipFill>
        <p:spPr bwMode="auto">
          <a:xfrm>
            <a:off x="4572000" y="2590800"/>
            <a:ext cx="441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p:nvSpPr>
        <p:spPr>
          <a:xfrm>
            <a:off x="381000" y="381000"/>
            <a:ext cx="8229600" cy="1143000"/>
          </a:xfrm>
          <a:prstGeom prst="rect">
            <a:avLst/>
          </a:prstGeom>
          <a:noFill/>
        </p:spPr>
        <p:txBody>
          <a:bodyPr anchor="ctr">
            <a:normAutofit fontScale="92500" lnSpcReduction="20000"/>
          </a:bodyPr>
          <a:lstStyle/>
          <a:p>
            <a:pPr algn="ctr" eaLnBrk="1" fontAlgn="auto" hangingPunct="1">
              <a:spcAft>
                <a:spcPts val="0"/>
              </a:spcAft>
              <a:defRPr/>
            </a:pPr>
            <a:r>
              <a:rPr lang="en-US" sz="4400" b="1" dirty="0" err="1">
                <a:latin typeface="+mj-lt"/>
                <a:ea typeface="+mj-ea"/>
                <a:cs typeface="Aharoni" pitchFamily="2" charset="-79"/>
              </a:rPr>
              <a:t>Dokumentasi</a:t>
            </a:r>
            <a:r>
              <a:rPr lang="en-US" sz="4400" b="1" dirty="0">
                <a:latin typeface="+mj-lt"/>
                <a:ea typeface="+mj-ea"/>
                <a:cs typeface="Aharoni" pitchFamily="2" charset="-79"/>
              </a:rPr>
              <a:t> </a:t>
            </a:r>
          </a:p>
          <a:p>
            <a:pPr algn="ctr" eaLnBrk="1" fontAlgn="auto" hangingPunct="1">
              <a:spcAft>
                <a:spcPts val="0"/>
              </a:spcAft>
              <a:defRPr/>
            </a:pPr>
            <a:r>
              <a:rPr lang="en-US" sz="4400" b="1" dirty="0" err="1">
                <a:latin typeface="+mj-lt"/>
                <a:ea typeface="+mj-ea"/>
                <a:cs typeface="Aharoni" pitchFamily="2" charset="-79"/>
              </a:rPr>
              <a:t>Teknik</a:t>
            </a:r>
            <a:r>
              <a:rPr lang="en-US" sz="4400" b="1" dirty="0">
                <a:latin typeface="+mj-lt"/>
                <a:ea typeface="+mj-ea"/>
                <a:cs typeface="Aharoni" pitchFamily="2" charset="-79"/>
              </a:rPr>
              <a:t> </a:t>
            </a:r>
            <a:r>
              <a:rPr lang="en-US" sz="4400" b="1" dirty="0" err="1">
                <a:latin typeface="+mj-lt"/>
                <a:ea typeface="+mj-ea"/>
                <a:cs typeface="Aharoni" pitchFamily="2" charset="-79"/>
              </a:rPr>
              <a:t>Kalibrasi</a:t>
            </a:r>
            <a:r>
              <a:rPr lang="en-US" sz="4400" b="1" dirty="0">
                <a:latin typeface="+mj-lt"/>
                <a:ea typeface="+mj-ea"/>
                <a:cs typeface="Aharoni" pitchFamily="2" charset="-79"/>
              </a:rPr>
              <a:t> Caliper</a:t>
            </a:r>
          </a:p>
        </p:txBody>
      </p:sp>
      <p:sp>
        <p:nvSpPr>
          <p:cNvPr id="2" name="Footer Placeholder 1">
            <a:extLst>
              <a:ext uri="{FF2B5EF4-FFF2-40B4-BE49-F238E27FC236}">
                <a16:creationId xmlns:a16="http://schemas.microsoft.com/office/drawing/2014/main" id="{AFB768F3-F94F-4F04-9068-7A1F8AE24529}"/>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C993F659-6FCA-4028-A9B5-E0F194419C57}"/>
              </a:ext>
            </a:extLst>
          </p:cNvPr>
          <p:cNvSpPr>
            <a:spLocks noGrp="1"/>
          </p:cNvSpPr>
          <p:nvPr>
            <p:ph type="sldNum" sz="quarter" idx="12"/>
          </p:nvPr>
        </p:nvSpPr>
        <p:spPr/>
        <p:txBody>
          <a:bodyPr/>
          <a:lstStyle/>
          <a:p>
            <a:pPr>
              <a:defRPr/>
            </a:pPr>
            <a:fld id="{D2DB2A2B-0A4B-4B62-BDA5-2B72A4CE149F}" type="slidenum">
              <a:rPr lang="en-US" altLang="en-US" smtClean="0"/>
              <a:pPr>
                <a:defRPr/>
              </a:pPr>
              <a:t>47</a:t>
            </a:fld>
            <a:endParaRPr lang="en-US" altLang="en-US"/>
          </a:p>
        </p:txBody>
      </p:sp>
    </p:spTree>
    <p:extLst>
      <p:ext uri="{BB962C8B-B14F-4D97-AF65-F5344CB8AC3E}">
        <p14:creationId xmlns:p14="http://schemas.microsoft.com/office/powerpoint/2010/main" val="1936191477"/>
      </p:ext>
    </p:extLst>
  </p:cSld>
  <p:clrMapOvr>
    <a:masterClrMapping/>
  </p:clrMapOvr>
  <p:transition spd="slow">
    <p:pull dir="d"/>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12"/>
          <p:cNvSpPr>
            <a:spLocks noGrp="1"/>
          </p:cNvSpPr>
          <p:nvPr>
            <p:ph idx="1"/>
          </p:nvPr>
        </p:nvSpPr>
        <p:spPr>
          <a:xfrm>
            <a:off x="152400" y="1676400"/>
            <a:ext cx="4495800" cy="4267200"/>
          </a:xfrm>
        </p:spPr>
        <p:txBody>
          <a:bodyPr/>
          <a:lstStyle/>
          <a:p>
            <a:r>
              <a:rPr lang="id-ID" sz="2600" b="1" dirty="0"/>
              <a:t>Pengukuran Rahang </a:t>
            </a:r>
            <a:r>
              <a:rPr lang="id-ID" sz="2600" b="1" dirty="0">
                <a:solidFill>
                  <a:srgbClr val="00B050"/>
                </a:solidFill>
              </a:rPr>
              <a:t>Internal</a:t>
            </a:r>
            <a:r>
              <a:rPr lang="id-ID" sz="2600" b="1" dirty="0"/>
              <a:t> menggunakan Gauge Block atau Caliper Checker</a:t>
            </a:r>
          </a:p>
          <a:p>
            <a:pPr marL="365125" lvl="3" indent="-255588">
              <a:buFont typeface="Wingdings" pitchFamily="2" charset="2"/>
              <a:buChar char="Ø"/>
            </a:pPr>
            <a:r>
              <a:rPr lang="id-ID" dirty="0"/>
              <a:t>Siapkan Gauge Block bersama Flat jaw (atau Caliper Checker) untuk tes ini.</a:t>
            </a:r>
          </a:p>
          <a:p>
            <a:pPr marL="627063" lvl="4" indent="-271463">
              <a:buFont typeface="Wingdings" pitchFamily="2" charset="2"/>
              <a:buChar char="Ø"/>
              <a:tabLst>
                <a:tab pos="4121150" algn="l"/>
              </a:tabLst>
            </a:pPr>
            <a:r>
              <a:rPr lang="id-ID" b="1" dirty="0"/>
              <a:t>Kalibrasi rahang internal caliper menggunakan Caliper Checker :</a:t>
            </a:r>
            <a:r>
              <a:rPr lang="id-ID" dirty="0"/>
              <a:t> Masukkan standar diantara dua bidang permukaan ukur rahang internal dari caliper. </a:t>
            </a:r>
          </a:p>
          <a:p>
            <a:pPr marL="457200" indent="-457200" algn="just" eaLnBrk="1" hangingPunct="1">
              <a:buFont typeface="Wingdings" panose="05000000000000000000" pitchFamily="2" charset="2"/>
              <a:buNone/>
            </a:pPr>
            <a:endParaRPr lang="en-US" altLang="en-US" sz="2000" dirty="0">
              <a:latin typeface="Trebuchet MS" panose="020B0603020202020204" pitchFamily="34" charset="0"/>
            </a:endParaRPr>
          </a:p>
          <a:p>
            <a:pPr marL="457200" indent="-457200" algn="just" eaLnBrk="1" hangingPunct="1">
              <a:buFont typeface="Wingdings" panose="05000000000000000000" pitchFamily="2" charset="2"/>
              <a:buNone/>
            </a:pPr>
            <a:r>
              <a:rPr lang="en-US" altLang="en-US" sz="2000" i="1" dirty="0">
                <a:latin typeface="Trebuchet MS" panose="020B0603020202020204" pitchFamily="34" charset="0"/>
              </a:rPr>
              <a:t>	</a:t>
            </a:r>
          </a:p>
        </p:txBody>
      </p:sp>
      <p:sp>
        <p:nvSpPr>
          <p:cNvPr id="512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2" name="Rectangle 11"/>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210" name="Picture 5" descr="D:\lab.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784225" y="290513"/>
            <a:ext cx="8229600" cy="1143000"/>
          </a:xfrm>
        </p:spPr>
        <p:txBody>
          <a:bodyPr/>
          <a:lstStyle/>
          <a:p>
            <a:r>
              <a:rPr lang="en-US" b="1" dirty="0" err="1"/>
              <a:t>Prosedur</a:t>
            </a:r>
            <a:r>
              <a:rPr lang="id-ID" b="1" dirty="0"/>
              <a:t> Kalibrasi Caliper</a:t>
            </a:r>
          </a:p>
        </p:txBody>
      </p:sp>
      <p:pic>
        <p:nvPicPr>
          <p:cNvPr id="10" name="Picture 2" descr="http://www.spfindia.com/Image/Image/cali_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77" y="2075644"/>
            <a:ext cx="4230414" cy="4158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C3B2CC8-56BE-4A85-A96C-15D043A3D073}"/>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AF8063F6-BF8D-4021-8CDB-3BE77B852BCF}"/>
              </a:ext>
            </a:extLst>
          </p:cNvPr>
          <p:cNvSpPr>
            <a:spLocks noGrp="1"/>
          </p:cNvSpPr>
          <p:nvPr>
            <p:ph type="sldNum" sz="quarter" idx="12"/>
          </p:nvPr>
        </p:nvSpPr>
        <p:spPr/>
        <p:txBody>
          <a:bodyPr/>
          <a:lstStyle/>
          <a:p>
            <a:pPr>
              <a:defRPr/>
            </a:pPr>
            <a:fld id="{D2DB2A2B-0A4B-4B62-BDA5-2B72A4CE149F}" type="slidenum">
              <a:rPr lang="en-US" altLang="en-US" smtClean="0"/>
              <a:pPr>
                <a:defRPr/>
              </a:pPr>
              <a:t>48</a:t>
            </a:fld>
            <a:endParaRPr lang="en-US" altLang="en-US"/>
          </a:p>
        </p:txBody>
      </p:sp>
    </p:spTree>
    <p:extLst>
      <p:ext uri="{BB962C8B-B14F-4D97-AF65-F5344CB8AC3E}">
        <p14:creationId xmlns:p14="http://schemas.microsoft.com/office/powerpoint/2010/main" val="720549516"/>
      </p:ext>
    </p:extLst>
  </p:cSld>
  <p:clrMapOvr>
    <a:masterClrMapping/>
  </p:clrMapOvr>
  <p:transition spd="slow">
    <p:pull dir="d"/>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12"/>
          <p:cNvSpPr>
            <a:spLocks noGrp="1"/>
          </p:cNvSpPr>
          <p:nvPr>
            <p:ph idx="1"/>
          </p:nvPr>
        </p:nvSpPr>
        <p:spPr>
          <a:xfrm>
            <a:off x="152400" y="1676400"/>
            <a:ext cx="5105400" cy="4267200"/>
          </a:xfrm>
        </p:spPr>
        <p:txBody>
          <a:bodyPr/>
          <a:lstStyle/>
          <a:p>
            <a:r>
              <a:rPr lang="id-ID" sz="2600" b="1" dirty="0"/>
              <a:t>Pengukuran Rahang </a:t>
            </a:r>
            <a:r>
              <a:rPr lang="id-ID" sz="2600" b="1" dirty="0">
                <a:solidFill>
                  <a:srgbClr val="00B050"/>
                </a:solidFill>
              </a:rPr>
              <a:t>Internal</a:t>
            </a:r>
            <a:r>
              <a:rPr lang="id-ID" sz="2600" b="1" dirty="0"/>
              <a:t> menggunakan Gauge Block atau Caliper Checker</a:t>
            </a:r>
          </a:p>
          <a:p>
            <a:pPr algn="just">
              <a:buFont typeface="Wingdings" pitchFamily="2" charset="2"/>
              <a:buChar char="Ø"/>
            </a:pPr>
            <a:r>
              <a:rPr lang="id-ID" sz="1800" dirty="0"/>
              <a:t>Mulailah dari ukuran nominal terkecil sesuai dengan standar yang digunakan.</a:t>
            </a:r>
          </a:p>
          <a:p>
            <a:pPr algn="just">
              <a:buFont typeface="Wingdings" pitchFamily="2" charset="2"/>
              <a:buChar char="Ø"/>
            </a:pPr>
            <a:r>
              <a:rPr lang="id-ID" sz="1800" dirty="0"/>
              <a:t>Periksa dan amati pembacaan dari caliper dengan merujuk pada jarak yang telah diketahui dari standar yang dipakai. Lakukan minimal 3 kali. Catat pembacaan pada lembar kerja.</a:t>
            </a:r>
          </a:p>
          <a:p>
            <a:pPr algn="just">
              <a:buFont typeface="Wingdings" pitchFamily="2" charset="2"/>
              <a:buChar char="Ø"/>
            </a:pPr>
            <a:r>
              <a:rPr lang="id-ID" sz="1800" dirty="0"/>
              <a:t>Lanjutkan dengan nominal standar yang lain hingga seluruh rentang pengukuran terselesaikan.</a:t>
            </a:r>
          </a:p>
          <a:p>
            <a:pPr marL="457200" indent="-457200" algn="just" eaLnBrk="1" hangingPunct="1">
              <a:buFont typeface="Wingdings" panose="05000000000000000000" pitchFamily="2" charset="2"/>
              <a:buNone/>
            </a:pPr>
            <a:endParaRPr lang="en-US" altLang="en-US" sz="2000" dirty="0">
              <a:latin typeface="Trebuchet MS" panose="020B0603020202020204" pitchFamily="34" charset="0"/>
            </a:endParaRPr>
          </a:p>
          <a:p>
            <a:pPr marL="457200" indent="-457200" algn="just" eaLnBrk="1" hangingPunct="1">
              <a:buFont typeface="Wingdings" panose="05000000000000000000" pitchFamily="2" charset="2"/>
              <a:buNone/>
            </a:pPr>
            <a:r>
              <a:rPr lang="en-US" altLang="en-US" sz="2000" i="1" dirty="0">
                <a:latin typeface="Trebuchet MS" panose="020B0603020202020204" pitchFamily="34" charset="0"/>
              </a:rPr>
              <a:t>	</a:t>
            </a:r>
          </a:p>
        </p:txBody>
      </p:sp>
      <p:sp>
        <p:nvSpPr>
          <p:cNvPr id="512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2" name="Rectangle 11"/>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210" name="Picture 5" descr="D:\lab.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784225" y="290513"/>
            <a:ext cx="8229600" cy="1143000"/>
          </a:xfrm>
        </p:spPr>
        <p:txBody>
          <a:bodyPr/>
          <a:lstStyle/>
          <a:p>
            <a:r>
              <a:rPr lang="en-US" b="1" dirty="0" err="1"/>
              <a:t>Prosedur</a:t>
            </a:r>
            <a:r>
              <a:rPr lang="id-ID" b="1" dirty="0"/>
              <a:t> Kalibrasi Caliper</a:t>
            </a:r>
          </a:p>
        </p:txBody>
      </p:sp>
      <p:pic>
        <p:nvPicPr>
          <p:cNvPr id="10" name="Picture 2" descr="E:\Doc.perusahaan\Doc. Perusahaan\MMF\gambar teknik\21072011(03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6252" y="1841501"/>
            <a:ext cx="3707573" cy="348000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199595B-D782-46E6-A96D-94848B208583}"/>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EF46766-F572-4834-9FAC-2501092BE002}"/>
              </a:ext>
            </a:extLst>
          </p:cNvPr>
          <p:cNvSpPr>
            <a:spLocks noGrp="1"/>
          </p:cNvSpPr>
          <p:nvPr>
            <p:ph type="sldNum" sz="quarter" idx="12"/>
          </p:nvPr>
        </p:nvSpPr>
        <p:spPr/>
        <p:txBody>
          <a:bodyPr/>
          <a:lstStyle/>
          <a:p>
            <a:pPr>
              <a:defRPr/>
            </a:pPr>
            <a:fld id="{D2DB2A2B-0A4B-4B62-BDA5-2B72A4CE149F}" type="slidenum">
              <a:rPr lang="en-US" altLang="en-US" smtClean="0"/>
              <a:pPr>
                <a:defRPr/>
              </a:pPr>
              <a:t>49</a:t>
            </a:fld>
            <a:endParaRPr lang="en-US" altLang="en-US"/>
          </a:p>
        </p:txBody>
      </p:sp>
    </p:spTree>
    <p:extLst>
      <p:ext uri="{BB962C8B-B14F-4D97-AF65-F5344CB8AC3E}">
        <p14:creationId xmlns:p14="http://schemas.microsoft.com/office/powerpoint/2010/main" val="1918449103"/>
      </p:ext>
    </p:extLst>
  </p:cSld>
  <p:clrMapOvr>
    <a:masterClrMapping/>
  </p:clrMapOvr>
  <p:transition spd="slow">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 Diagonal Corner Rectangle 14"/>
          <p:cNvSpPr/>
          <p:nvPr/>
        </p:nvSpPr>
        <p:spPr>
          <a:xfrm>
            <a:off x="215107" y="5181600"/>
            <a:ext cx="5652294" cy="838200"/>
          </a:xfrm>
          <a:prstGeom prst="round2DiagRect">
            <a:avLst/>
          </a:prstGeom>
          <a:gradFill flip="none" rotWithShape="1">
            <a:gsLst>
              <a:gs pos="32000">
                <a:schemeClr val="bg1"/>
              </a:gs>
              <a:gs pos="100000">
                <a:schemeClr val="accent6">
                  <a:lumMod val="40000"/>
                  <a:lumOff val="60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anchor="ctr"/>
          <a:lstStyle/>
          <a:p>
            <a:pPr marL="342900" indent="-342900">
              <a:spcBef>
                <a:spcPct val="20000"/>
              </a:spcBef>
              <a:buClr>
                <a:schemeClr val="folHlink"/>
              </a:buClr>
              <a:buSzPct val="80000"/>
              <a:buFont typeface="Wingdings" pitchFamily="2" charset="2"/>
              <a:buChar char="v"/>
              <a:defRPr/>
            </a:pPr>
            <a:r>
              <a:rPr lang="en-US" sz="2400" b="1" i="1" dirty="0" err="1">
                <a:solidFill>
                  <a:schemeClr val="tx1"/>
                </a:solidFill>
                <a:effectLst>
                  <a:outerShdw blurRad="38100" dist="38100" dir="2700000" algn="tl">
                    <a:srgbClr val="000000"/>
                  </a:outerShdw>
                </a:effectLst>
                <a:latin typeface="Trebuchet MS" pitchFamily="34" charset="0"/>
              </a:rPr>
              <a:t>Resolusi</a:t>
            </a:r>
            <a:r>
              <a:rPr lang="en-US" sz="2400" i="1" dirty="0">
                <a:solidFill>
                  <a:schemeClr val="tx1"/>
                </a:solidFill>
                <a:effectLst>
                  <a:outerShdw blurRad="38100" dist="38100" dir="2700000" algn="tl">
                    <a:srgbClr val="000000"/>
                  </a:outerShdw>
                </a:effectLst>
                <a:latin typeface="Trebuchet MS" pitchFamily="34" charset="0"/>
              </a:rPr>
              <a:t> :</a:t>
            </a:r>
            <a:r>
              <a:rPr lang="en-US" sz="2400" dirty="0">
                <a:solidFill>
                  <a:schemeClr val="tx1"/>
                </a:solidFill>
                <a:latin typeface="Trebuchet MS" pitchFamily="34" charset="0"/>
              </a:rPr>
              <a:t> </a:t>
            </a:r>
            <a:r>
              <a:rPr lang="en-US" sz="2400" i="1" dirty="0" err="1">
                <a:solidFill>
                  <a:schemeClr val="tx1"/>
                </a:solidFill>
                <a:latin typeface="Trebuchet MS" pitchFamily="34" charset="0"/>
              </a:rPr>
              <a:t>Nilai</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Skala</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Terkecil</a:t>
            </a:r>
            <a:endParaRPr lang="en-US" sz="2400" dirty="0">
              <a:solidFill>
                <a:schemeClr val="tx1"/>
              </a:solidFill>
              <a:latin typeface="Trebuchet MS" pitchFamily="34" charset="0"/>
            </a:endParaRPr>
          </a:p>
        </p:txBody>
      </p:sp>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463" name="Picture 2" descr="E:\Doc.perusahaan\Doc. Perusahaan\PT. Mutiara\foto model kalibrasi\Massa\DSC002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3" y="76200"/>
            <a:ext cx="1798637"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63" y="1638300"/>
            <a:ext cx="8859837"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irc_mi" descr="Vernier%20Caliper_Mitutoyo_531-1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4138" y="84138"/>
            <a:ext cx="38560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Rectangle 8"/>
          <p:cNvSpPr>
            <a:spLocks noChangeArrowheads="1"/>
          </p:cNvSpPr>
          <p:nvPr/>
        </p:nvSpPr>
        <p:spPr bwMode="auto">
          <a:xfrm>
            <a:off x="6229350" y="5181600"/>
            <a:ext cx="27178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a:latin typeface="ArialMT"/>
              </a:rPr>
              <a:t>Resolution : smallest change in a </a:t>
            </a:r>
            <a:r>
              <a:rPr lang="en-US" sz="1400" b="1" i="1"/>
              <a:t>quantity </a:t>
            </a:r>
            <a:r>
              <a:rPr lang="en-US" sz="1400" i="1">
                <a:latin typeface="ArialMT"/>
              </a:rPr>
              <a:t>being measured that causes a perceptible change in the corresponding </a:t>
            </a:r>
            <a:r>
              <a:rPr lang="en-US" sz="1400" b="1" i="1"/>
              <a:t>Indication</a:t>
            </a:r>
          </a:p>
          <a:p>
            <a:pPr algn="r"/>
            <a:r>
              <a:rPr lang="en-US" sz="1400" i="1"/>
              <a:t> (JCGM 200 – 2012)</a:t>
            </a:r>
          </a:p>
        </p:txBody>
      </p:sp>
      <p:sp>
        <p:nvSpPr>
          <p:cNvPr id="2" name="Footer Placeholder 1">
            <a:extLst>
              <a:ext uri="{FF2B5EF4-FFF2-40B4-BE49-F238E27FC236}">
                <a16:creationId xmlns:a16="http://schemas.microsoft.com/office/drawing/2014/main" id="{4C2788DA-05AC-495A-885B-8B3AF9BA46A9}"/>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C8D413C-282D-4E1A-B6C6-0A1CE6629BEF}"/>
              </a:ext>
            </a:extLst>
          </p:cNvPr>
          <p:cNvSpPr>
            <a:spLocks noGrp="1"/>
          </p:cNvSpPr>
          <p:nvPr>
            <p:ph type="sldNum" sz="quarter" idx="12"/>
          </p:nvPr>
        </p:nvSpPr>
        <p:spPr/>
        <p:txBody>
          <a:bodyPr/>
          <a:lstStyle/>
          <a:p>
            <a:pPr>
              <a:defRPr/>
            </a:pPr>
            <a:fld id="{0CA190D7-0CAF-4888-A021-77AA86A3B25A}" type="slidenum">
              <a:rPr lang="en-US" altLang="en-US" smtClean="0"/>
              <a:pPr>
                <a:defRPr/>
              </a:pPr>
              <a:t>5</a:t>
            </a:fld>
            <a:endParaRPr lang="en-US" altLang="en-US"/>
          </a:p>
        </p:txBody>
      </p:sp>
    </p:spTree>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12"/>
          <p:cNvSpPr>
            <a:spLocks noGrp="1"/>
          </p:cNvSpPr>
          <p:nvPr>
            <p:ph idx="1"/>
          </p:nvPr>
        </p:nvSpPr>
        <p:spPr>
          <a:xfrm>
            <a:off x="152400" y="1676400"/>
            <a:ext cx="5105400" cy="4267200"/>
          </a:xfrm>
        </p:spPr>
        <p:txBody>
          <a:bodyPr/>
          <a:lstStyle/>
          <a:p>
            <a:pPr algn="just"/>
            <a:r>
              <a:rPr lang="id-ID" sz="2400" b="1" dirty="0"/>
              <a:t>Pengukuran </a:t>
            </a:r>
            <a:r>
              <a:rPr lang="id-ID" sz="2400" b="1" dirty="0">
                <a:solidFill>
                  <a:srgbClr val="7030A0"/>
                </a:solidFill>
              </a:rPr>
              <a:t>Kedalaman (depth) </a:t>
            </a:r>
            <a:r>
              <a:rPr lang="id-ID" sz="2400" b="1" dirty="0"/>
              <a:t>menggunakan Gauge Block</a:t>
            </a:r>
          </a:p>
          <a:p>
            <a:pPr algn="just">
              <a:buFont typeface="Wingdings" pitchFamily="2" charset="2"/>
              <a:buChar char="Ø"/>
            </a:pPr>
            <a:r>
              <a:rPr lang="id-ID" sz="1600" dirty="0"/>
              <a:t>Bersihkan peralatan standar, alat bantu dan UUT dari berbagai macam kotoran dan debu.</a:t>
            </a:r>
          </a:p>
          <a:p>
            <a:pPr algn="just">
              <a:buFont typeface="Wingdings" pitchFamily="2" charset="2"/>
              <a:buChar char="Ø"/>
            </a:pPr>
            <a:r>
              <a:rPr lang="id-ID" sz="1600" dirty="0"/>
              <a:t>Tempatkan gauge block dengan panjang nominal yang sama pada permukaan plat secara berdekatan agar depth bar dapat masuk diantara gauge block dan titik akhir dari beam menyentuh permukaan  gauge block.</a:t>
            </a:r>
            <a:endParaRPr lang="en-US" sz="1600" dirty="0"/>
          </a:p>
          <a:p>
            <a:pPr algn="just">
              <a:buFont typeface="Wingdings" pitchFamily="2" charset="2"/>
              <a:buChar char="Ø"/>
            </a:pPr>
            <a:r>
              <a:rPr lang="id-ID" sz="1600" dirty="0"/>
              <a:t>Posisi caliper harus tegak lurus dengan permukaan plat dan titik akhir beam harus tepat menyentuh  permukaan gauge block.</a:t>
            </a:r>
          </a:p>
          <a:p>
            <a:pPr algn="just">
              <a:buFont typeface="Wingdings" pitchFamily="2" charset="2"/>
              <a:buChar char="Ø"/>
            </a:pPr>
            <a:r>
              <a:rPr lang="id-ID" sz="1600" dirty="0"/>
              <a:t>Periksa pembacaan caliper dengan panjang nominal dari gauge block, lakukan pengamatan minimal sebanyak 3 kali.</a:t>
            </a:r>
          </a:p>
          <a:p>
            <a:pPr algn="just">
              <a:buFont typeface="Wingdings" pitchFamily="2" charset="2"/>
              <a:buChar char="Ø"/>
            </a:pPr>
            <a:r>
              <a:rPr lang="id-ID" sz="1600" dirty="0"/>
              <a:t>Catat pembacaan pengukuran pada lembar data. Lanjutkan dengan nominal standar yang lain hingga seluruh rentang pengukuran terselesaikan.</a:t>
            </a:r>
          </a:p>
          <a:p>
            <a:pPr algn="just">
              <a:buFont typeface="Wingdings" pitchFamily="2" charset="2"/>
              <a:buChar char="Ø"/>
            </a:pPr>
            <a:endParaRPr lang="id-ID" sz="2400" dirty="0"/>
          </a:p>
          <a:p>
            <a:pPr marL="457200" indent="-457200" algn="just" eaLnBrk="1" hangingPunct="1">
              <a:buFont typeface="Wingdings" panose="05000000000000000000" pitchFamily="2" charset="2"/>
              <a:buNone/>
            </a:pPr>
            <a:endParaRPr lang="en-US" altLang="en-US" sz="1800" dirty="0">
              <a:latin typeface="Trebuchet MS" panose="020B0603020202020204" pitchFamily="34" charset="0"/>
            </a:endParaRPr>
          </a:p>
          <a:p>
            <a:pPr marL="457200" indent="-457200" algn="just" eaLnBrk="1" hangingPunct="1">
              <a:buFont typeface="Wingdings" panose="05000000000000000000" pitchFamily="2" charset="2"/>
              <a:buNone/>
            </a:pPr>
            <a:r>
              <a:rPr lang="en-US" altLang="en-US" sz="1800" i="1" dirty="0">
                <a:latin typeface="Trebuchet MS" panose="020B0603020202020204" pitchFamily="34" charset="0"/>
              </a:rPr>
              <a:t>	</a:t>
            </a:r>
          </a:p>
        </p:txBody>
      </p:sp>
      <p:sp>
        <p:nvSpPr>
          <p:cNvPr id="512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2" name="Rectangle 11"/>
          <p:cNvSpPr/>
          <p:nvPr/>
        </p:nvSpPr>
        <p:spPr>
          <a:xfrm>
            <a:off x="0" y="1554163"/>
            <a:ext cx="9144000" cy="460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210" name="Picture 5" descr="D:\lab.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784225" y="290513"/>
            <a:ext cx="8229600" cy="1143000"/>
          </a:xfrm>
        </p:spPr>
        <p:txBody>
          <a:bodyPr/>
          <a:lstStyle/>
          <a:p>
            <a:r>
              <a:rPr lang="en-US" b="1" dirty="0" err="1"/>
              <a:t>Prosedur</a:t>
            </a:r>
            <a:r>
              <a:rPr lang="id-ID" b="1" dirty="0"/>
              <a:t> Kalibrasi Caliper</a:t>
            </a:r>
          </a:p>
        </p:txBody>
      </p:sp>
      <p:graphicFrame>
        <p:nvGraphicFramePr>
          <p:cNvPr id="10" name="Object 2"/>
          <p:cNvGraphicFramePr>
            <a:graphicFrameLocks noChangeAspect="1"/>
          </p:cNvGraphicFramePr>
          <p:nvPr>
            <p:extLst>
              <p:ext uri="{D42A27DB-BD31-4B8C-83A1-F6EECF244321}">
                <p14:modId xmlns:p14="http://schemas.microsoft.com/office/powerpoint/2010/main" val="2516566581"/>
              </p:ext>
            </p:extLst>
          </p:nvPr>
        </p:nvGraphicFramePr>
        <p:xfrm>
          <a:off x="5603795" y="2008188"/>
          <a:ext cx="3201706" cy="3729046"/>
        </p:xfrm>
        <a:graphic>
          <a:graphicData uri="http://schemas.openxmlformats.org/presentationml/2006/ole">
            <mc:AlternateContent xmlns:mc="http://schemas.openxmlformats.org/markup-compatibility/2006">
              <mc:Choice xmlns:v="urn:schemas-microsoft-com:vml" Requires="v">
                <p:oleObj spid="_x0000_s82959" r:id="rId4" imgW="0" imgH="0" progId="">
                  <p:embed/>
                </p:oleObj>
              </mc:Choice>
              <mc:Fallback>
                <p:oleObj r:id="rId4" imgW="0" imgH="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3795" y="2008188"/>
                        <a:ext cx="3201706" cy="37290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DE75701B-DC0E-46A7-B532-6585C9CD264A}"/>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CBB30088-3A63-4C25-BF20-A11DA22E0E72}"/>
              </a:ext>
            </a:extLst>
          </p:cNvPr>
          <p:cNvSpPr>
            <a:spLocks noGrp="1"/>
          </p:cNvSpPr>
          <p:nvPr>
            <p:ph type="sldNum" sz="quarter" idx="12"/>
          </p:nvPr>
        </p:nvSpPr>
        <p:spPr/>
        <p:txBody>
          <a:bodyPr/>
          <a:lstStyle/>
          <a:p>
            <a:pPr>
              <a:defRPr/>
            </a:pPr>
            <a:fld id="{D2DB2A2B-0A4B-4B62-BDA5-2B72A4CE149F}" type="slidenum">
              <a:rPr lang="en-US" altLang="en-US" smtClean="0"/>
              <a:pPr>
                <a:defRPr/>
              </a:pPr>
              <a:t>50</a:t>
            </a:fld>
            <a:endParaRPr lang="en-US" altLang="en-US"/>
          </a:p>
        </p:txBody>
      </p:sp>
    </p:spTree>
    <p:extLst>
      <p:ext uri="{BB962C8B-B14F-4D97-AF65-F5344CB8AC3E}">
        <p14:creationId xmlns:p14="http://schemas.microsoft.com/office/powerpoint/2010/main" val="3968441463"/>
      </p:ext>
    </p:extLst>
  </p:cSld>
  <p:clrMapOvr>
    <a:masterClrMapping/>
  </p:clrMapOvr>
  <p:transition spd="slow">
    <p:pull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417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299" name="Title 1"/>
          <p:cNvSpPr>
            <a:spLocks noGrp="1"/>
          </p:cNvSpPr>
          <p:nvPr>
            <p:ph type="title"/>
          </p:nvPr>
        </p:nvSpPr>
        <p:spPr>
          <a:xfrm>
            <a:off x="457200" y="152400"/>
            <a:ext cx="8229600" cy="1143000"/>
          </a:xfrm>
        </p:spPr>
        <p:txBody>
          <a:bodyPr/>
          <a:lstStyle/>
          <a:p>
            <a:pPr eaLnBrk="1" hangingPunct="1"/>
            <a:r>
              <a:rPr lang="en-US" altLang="en-US" b="1" dirty="0" err="1"/>
              <a:t>Contoh</a:t>
            </a:r>
            <a:r>
              <a:rPr lang="en-US" altLang="en-US" b="1" dirty="0"/>
              <a:t> Data </a:t>
            </a:r>
            <a:br>
              <a:rPr lang="en-US" altLang="en-US" b="1" dirty="0"/>
            </a:br>
            <a:r>
              <a:rPr lang="en-US" altLang="en-US" b="1" dirty="0" err="1"/>
              <a:t>Hasil</a:t>
            </a:r>
            <a:r>
              <a:rPr lang="en-US" altLang="en-US" b="1" dirty="0"/>
              <a:t> </a:t>
            </a:r>
            <a:r>
              <a:rPr lang="en-US" altLang="en-US" b="1" dirty="0" err="1"/>
              <a:t>Pengukuran</a:t>
            </a:r>
            <a:r>
              <a:rPr lang="en-US" altLang="en-US" b="1" dirty="0"/>
              <a:t> Outside</a:t>
            </a:r>
          </a:p>
        </p:txBody>
      </p:sp>
      <p:graphicFrame>
        <p:nvGraphicFramePr>
          <p:cNvPr id="6" name="Table 5"/>
          <p:cNvGraphicFramePr>
            <a:graphicFrameLocks noGrp="1"/>
          </p:cNvGraphicFramePr>
          <p:nvPr/>
        </p:nvGraphicFramePr>
        <p:xfrm>
          <a:off x="304800" y="1524000"/>
          <a:ext cx="8915396" cy="5181597"/>
        </p:xfrm>
        <a:graphic>
          <a:graphicData uri="http://schemas.openxmlformats.org/drawingml/2006/table">
            <a:tbl>
              <a:tblPr/>
              <a:tblGrid>
                <a:gridCol w="718404">
                  <a:extLst>
                    <a:ext uri="{9D8B030D-6E8A-4147-A177-3AD203B41FA5}">
                      <a16:colId xmlns:a16="http://schemas.microsoft.com/office/drawing/2014/main" val="20000"/>
                    </a:ext>
                  </a:extLst>
                </a:gridCol>
                <a:gridCol w="643126">
                  <a:extLst>
                    <a:ext uri="{9D8B030D-6E8A-4147-A177-3AD203B41FA5}">
                      <a16:colId xmlns:a16="http://schemas.microsoft.com/office/drawing/2014/main" val="20001"/>
                    </a:ext>
                  </a:extLst>
                </a:gridCol>
                <a:gridCol w="643126">
                  <a:extLst>
                    <a:ext uri="{9D8B030D-6E8A-4147-A177-3AD203B41FA5}">
                      <a16:colId xmlns:a16="http://schemas.microsoft.com/office/drawing/2014/main" val="20002"/>
                    </a:ext>
                  </a:extLst>
                </a:gridCol>
                <a:gridCol w="643126">
                  <a:extLst>
                    <a:ext uri="{9D8B030D-6E8A-4147-A177-3AD203B41FA5}">
                      <a16:colId xmlns:a16="http://schemas.microsoft.com/office/drawing/2014/main" val="20003"/>
                    </a:ext>
                  </a:extLst>
                </a:gridCol>
                <a:gridCol w="643126">
                  <a:extLst>
                    <a:ext uri="{9D8B030D-6E8A-4147-A177-3AD203B41FA5}">
                      <a16:colId xmlns:a16="http://schemas.microsoft.com/office/drawing/2014/main" val="20004"/>
                    </a:ext>
                  </a:extLst>
                </a:gridCol>
                <a:gridCol w="643126">
                  <a:extLst>
                    <a:ext uri="{9D8B030D-6E8A-4147-A177-3AD203B41FA5}">
                      <a16:colId xmlns:a16="http://schemas.microsoft.com/office/drawing/2014/main" val="20005"/>
                    </a:ext>
                  </a:extLst>
                </a:gridCol>
                <a:gridCol w="643126">
                  <a:extLst>
                    <a:ext uri="{9D8B030D-6E8A-4147-A177-3AD203B41FA5}">
                      <a16:colId xmlns:a16="http://schemas.microsoft.com/office/drawing/2014/main" val="20006"/>
                    </a:ext>
                  </a:extLst>
                </a:gridCol>
                <a:gridCol w="643126">
                  <a:extLst>
                    <a:ext uri="{9D8B030D-6E8A-4147-A177-3AD203B41FA5}">
                      <a16:colId xmlns:a16="http://schemas.microsoft.com/office/drawing/2014/main" val="20007"/>
                    </a:ext>
                  </a:extLst>
                </a:gridCol>
                <a:gridCol w="643126">
                  <a:extLst>
                    <a:ext uri="{9D8B030D-6E8A-4147-A177-3AD203B41FA5}">
                      <a16:colId xmlns:a16="http://schemas.microsoft.com/office/drawing/2014/main" val="20008"/>
                    </a:ext>
                  </a:extLst>
                </a:gridCol>
                <a:gridCol w="643126">
                  <a:extLst>
                    <a:ext uri="{9D8B030D-6E8A-4147-A177-3AD203B41FA5}">
                      <a16:colId xmlns:a16="http://schemas.microsoft.com/office/drawing/2014/main" val="20009"/>
                    </a:ext>
                  </a:extLst>
                </a:gridCol>
                <a:gridCol w="643126">
                  <a:extLst>
                    <a:ext uri="{9D8B030D-6E8A-4147-A177-3AD203B41FA5}">
                      <a16:colId xmlns:a16="http://schemas.microsoft.com/office/drawing/2014/main" val="20010"/>
                    </a:ext>
                  </a:extLst>
                </a:gridCol>
                <a:gridCol w="643126">
                  <a:extLst>
                    <a:ext uri="{9D8B030D-6E8A-4147-A177-3AD203B41FA5}">
                      <a16:colId xmlns:a16="http://schemas.microsoft.com/office/drawing/2014/main" val="20011"/>
                    </a:ext>
                  </a:extLst>
                </a:gridCol>
                <a:gridCol w="643126">
                  <a:extLst>
                    <a:ext uri="{9D8B030D-6E8A-4147-A177-3AD203B41FA5}">
                      <a16:colId xmlns:a16="http://schemas.microsoft.com/office/drawing/2014/main" val="20012"/>
                    </a:ext>
                  </a:extLst>
                </a:gridCol>
                <a:gridCol w="479480">
                  <a:extLst>
                    <a:ext uri="{9D8B030D-6E8A-4147-A177-3AD203B41FA5}">
                      <a16:colId xmlns:a16="http://schemas.microsoft.com/office/drawing/2014/main" val="20013"/>
                    </a:ext>
                  </a:extLst>
                </a:gridCol>
              </a:tblGrid>
              <a:tr h="345302">
                <a:tc>
                  <a:txBody>
                    <a:bodyPr/>
                    <a:lstStyle/>
                    <a:p>
                      <a:pPr marL="0" marR="0" algn="l">
                        <a:lnSpc>
                          <a:spcPct val="115000"/>
                        </a:lnSpc>
                        <a:spcBef>
                          <a:spcPts val="0"/>
                        </a:spcBef>
                        <a:spcAft>
                          <a:spcPts val="0"/>
                        </a:spcAft>
                      </a:pPr>
                      <a:r>
                        <a:rPr lang="en-US" sz="1000" b="1" dirty="0" err="1">
                          <a:latin typeface="Lucida Sans Unicode"/>
                          <a:ea typeface="Times New Roman"/>
                          <a:cs typeface="Times New Roman"/>
                        </a:rPr>
                        <a:t>Fungsi</a:t>
                      </a:r>
                      <a:r>
                        <a:rPr lang="en-US" sz="1000" b="1" dirty="0">
                          <a:latin typeface="Lucida Sans Unicode"/>
                          <a:ea typeface="Times New Roman"/>
                          <a:cs typeface="Times New Roman"/>
                        </a:rPr>
                        <a:t> :</a:t>
                      </a:r>
                      <a:endParaRPr lang="en-US" sz="1000" b="1" dirty="0">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l">
                        <a:lnSpc>
                          <a:spcPct val="115000"/>
                        </a:lnSpc>
                        <a:spcBef>
                          <a:spcPts val="0"/>
                        </a:spcBef>
                        <a:spcAft>
                          <a:spcPts val="0"/>
                        </a:spcAft>
                      </a:pPr>
                      <a:r>
                        <a:rPr lang="en-US" sz="1000" b="1">
                          <a:latin typeface="Lucida Sans Unicode"/>
                          <a:ea typeface="Times New Roman"/>
                          <a:cs typeface="Times New Roman"/>
                        </a:rPr>
                        <a:t>OUTSIDE</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extLst>
                  <a:ext uri="{0D108BD9-81ED-4DB2-BD59-A6C34878D82A}">
                    <a16:rowId xmlns:a16="http://schemas.microsoft.com/office/drawing/2014/main" val="10000"/>
                  </a:ext>
                </a:extLst>
              </a:tr>
              <a:tr h="284487">
                <a:tc row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Gauge Block Nominal</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10">
                  <a:txBody>
                    <a:bodyPr/>
                    <a:lstStyle/>
                    <a:p>
                      <a:pPr marL="0" marR="0" algn="ctr">
                        <a:lnSpc>
                          <a:spcPct val="115000"/>
                        </a:lnSpc>
                        <a:spcBef>
                          <a:spcPts val="0"/>
                        </a:spcBef>
                        <a:spcAft>
                          <a:spcPts val="0"/>
                        </a:spcAft>
                      </a:pPr>
                      <a:r>
                        <a:rPr lang="en-US" sz="1000" b="1">
                          <a:latin typeface="Lucida Sans Unicode"/>
                          <a:ea typeface="Times New Roman"/>
                          <a:cs typeface="Times New Roman"/>
                        </a:rPr>
                        <a:t>Pembacaan Alat (mm)</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Nilai        rata-rata</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Stdev</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568982">
                <a:tc v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2</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3</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4</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5</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7</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8</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0.0048</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20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20.00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20.00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20.00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20.00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0.0055</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30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29.99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30.00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30.00</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29.99</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29.99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29.99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0.0055</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40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39.98</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39.99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39.99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39.99</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39.99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39.99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0.0045</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50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49.99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50.00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50.00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49.99</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50.00</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50.00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0.0055</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dirty="0">
                          <a:latin typeface="Lucida Sans Unicode"/>
                          <a:ea typeface="Times New Roman"/>
                          <a:cs typeface="Times New Roman"/>
                        </a:rPr>
                        <a:t> </a:t>
                      </a:r>
                      <a:endParaRPr lang="en-US" sz="1000" b="1" dirty="0">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70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70.00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70.00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70.00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70.00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69.99</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70.00</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70.00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0.0053</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80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79.99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80.00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80.00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79.98</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80.00</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79.99</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0.0089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100.00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99.99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100.00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99.99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100.00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100.00</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0.0055</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125</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125.00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124.99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124.99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125.00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125.00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125.00</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0.0055</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284487">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150</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149.98</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149.98</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149.98</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149.99</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0.0048</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568982">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Max stdev</a:t>
                      </a:r>
                      <a:endParaRPr lang="en-US" sz="1000" b="1">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solidFill>
                            <a:srgbClr val="FF0000"/>
                          </a:solidFill>
                          <a:latin typeface="Lucida Sans Unicode"/>
                          <a:ea typeface="Times New Roman"/>
                          <a:cs typeface="Times New Roman"/>
                        </a:rPr>
                        <a:t>0.0089</a:t>
                      </a:r>
                      <a:endParaRPr lang="en-US" sz="1000" b="1" dirty="0">
                        <a:latin typeface="Calibri"/>
                        <a:ea typeface="Calibri"/>
                        <a:cs typeface="Times New Roman"/>
                      </a:endParaRPr>
                    </a:p>
                  </a:txBody>
                  <a:tcPr marL="60423" marR="604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4"/>
                  </a:ext>
                </a:extLst>
              </a:tr>
              <a:tr h="284487">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solidFill>
                            <a:srgbClr val="333399"/>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solidFill>
                            <a:srgbClr val="333399"/>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solidFill>
                            <a:srgbClr val="333399"/>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solidFill>
                            <a:srgbClr val="333399"/>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dirty="0">
                          <a:solidFill>
                            <a:srgbClr val="333399"/>
                          </a:solidFill>
                          <a:latin typeface="Lucida Sans Unicode"/>
                          <a:ea typeface="Times New Roman"/>
                          <a:cs typeface="Times New Roman"/>
                        </a:rPr>
                        <a:t> </a:t>
                      </a:r>
                      <a:endParaRPr lang="en-US" sz="1000" b="1" dirty="0">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solidFill>
                            <a:srgbClr val="333399"/>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l">
                        <a:lnSpc>
                          <a:spcPct val="115000"/>
                        </a:lnSpc>
                        <a:spcBef>
                          <a:spcPts val="0"/>
                        </a:spcBef>
                        <a:spcAft>
                          <a:spcPts val="0"/>
                        </a:spcAft>
                      </a:pPr>
                      <a:r>
                        <a:rPr lang="en-US" sz="1000" b="1">
                          <a:solidFill>
                            <a:srgbClr val="0000FF"/>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l">
                        <a:lnSpc>
                          <a:spcPct val="115000"/>
                        </a:lnSpc>
                        <a:spcBef>
                          <a:spcPts val="0"/>
                        </a:spcBef>
                        <a:spcAft>
                          <a:spcPts val="0"/>
                        </a:spcAft>
                      </a:pPr>
                      <a:r>
                        <a:rPr lang="en-US" sz="1000" b="1">
                          <a:solidFill>
                            <a:srgbClr val="0000FF"/>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l">
                        <a:lnSpc>
                          <a:spcPct val="115000"/>
                        </a:lnSpc>
                        <a:spcBef>
                          <a:spcPts val="0"/>
                        </a:spcBef>
                        <a:spcAft>
                          <a:spcPts val="0"/>
                        </a:spcAft>
                      </a:pPr>
                      <a:r>
                        <a:rPr lang="en-US" sz="1000" b="1">
                          <a:solidFill>
                            <a:srgbClr val="0000FF"/>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l">
                        <a:lnSpc>
                          <a:spcPct val="115000"/>
                        </a:lnSpc>
                        <a:spcBef>
                          <a:spcPts val="0"/>
                        </a:spcBef>
                        <a:spcAft>
                          <a:spcPts val="0"/>
                        </a:spcAft>
                      </a:pPr>
                      <a:r>
                        <a:rPr lang="en-US" sz="1000" b="1">
                          <a:solidFill>
                            <a:srgbClr val="0000FF"/>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a:noFill/>
                    </a:lnT>
                    <a:lnB>
                      <a:noFill/>
                    </a:lnB>
                    <a:solidFill>
                      <a:srgbClr val="FFFFFF"/>
                    </a:solidFill>
                  </a:tcPr>
                </a:tc>
                <a:tc>
                  <a:txBody>
                    <a:bodyPr/>
                    <a:lstStyle/>
                    <a:p>
                      <a:pPr marL="0" marR="0" algn="l">
                        <a:lnSpc>
                          <a:spcPct val="115000"/>
                        </a:lnSpc>
                        <a:spcBef>
                          <a:spcPts val="0"/>
                        </a:spcBef>
                        <a:spcAft>
                          <a:spcPts val="0"/>
                        </a:spcAft>
                      </a:pPr>
                      <a:r>
                        <a:rPr lang="en-US" sz="1000" b="1">
                          <a:solidFill>
                            <a:srgbClr val="0000FF"/>
                          </a:solidFill>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60423" marR="60423"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l">
                        <a:lnSpc>
                          <a:spcPct val="115000"/>
                        </a:lnSpc>
                        <a:spcBef>
                          <a:spcPts val="0"/>
                        </a:spcBef>
                        <a:spcAft>
                          <a:spcPts val="0"/>
                        </a:spcAft>
                      </a:pPr>
                      <a:r>
                        <a:rPr lang="en-US" sz="1000" b="1" dirty="0">
                          <a:latin typeface="Lucida Sans Unicode"/>
                          <a:ea typeface="Times New Roman"/>
                          <a:cs typeface="Times New Roman"/>
                        </a:rPr>
                        <a:t> </a:t>
                      </a:r>
                      <a:endParaRPr lang="en-US" sz="1000" b="1" dirty="0">
                        <a:latin typeface="Calibri"/>
                        <a:ea typeface="Calibri"/>
                        <a:cs typeface="Times New Roman"/>
                      </a:endParaRPr>
                    </a:p>
                  </a:txBody>
                  <a:tcPr marL="60423" marR="60423" marT="0" marB="0" anchor="b">
                    <a:lnL>
                      <a:noFill/>
                    </a:lnL>
                    <a:lnR>
                      <a:noFill/>
                    </a:lnR>
                    <a:lnT>
                      <a:noFill/>
                    </a:lnT>
                    <a:lnB>
                      <a:noFill/>
                    </a:lnB>
                    <a:solidFill>
                      <a:srgbClr val="FFFFFF"/>
                    </a:solidFill>
                  </a:tcPr>
                </a:tc>
                <a:extLst>
                  <a:ext uri="{0D108BD9-81ED-4DB2-BD59-A6C34878D82A}">
                    <a16:rowId xmlns:a16="http://schemas.microsoft.com/office/drawing/2014/main" val="10015"/>
                  </a:ext>
                </a:extLst>
              </a:tr>
            </a:tbl>
          </a:graphicData>
        </a:graphic>
      </p:graphicFrame>
      <p:sp>
        <p:nvSpPr>
          <p:cNvPr id="2" name="Footer Placeholder 1">
            <a:extLst>
              <a:ext uri="{FF2B5EF4-FFF2-40B4-BE49-F238E27FC236}">
                <a16:creationId xmlns:a16="http://schemas.microsoft.com/office/drawing/2014/main" id="{05EC8136-421C-4430-888C-0C92D4AF4133}"/>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4D206A3-7C33-4157-919D-25E96243DFA3}"/>
              </a:ext>
            </a:extLst>
          </p:cNvPr>
          <p:cNvSpPr>
            <a:spLocks noGrp="1"/>
          </p:cNvSpPr>
          <p:nvPr>
            <p:ph type="sldNum" sz="quarter" idx="12"/>
          </p:nvPr>
        </p:nvSpPr>
        <p:spPr/>
        <p:txBody>
          <a:bodyPr/>
          <a:lstStyle/>
          <a:p>
            <a:pPr>
              <a:defRPr/>
            </a:pPr>
            <a:fld id="{D2DB2A2B-0A4B-4B62-BDA5-2B72A4CE149F}" type="slidenum">
              <a:rPr lang="en-US" altLang="en-US" smtClean="0"/>
              <a:pPr>
                <a:defRPr/>
              </a:pPr>
              <a:t>51</a:t>
            </a:fld>
            <a:endParaRPr lang="en-US" altLang="en-US"/>
          </a:p>
        </p:txBody>
      </p:sp>
    </p:spTree>
  </p:cSld>
  <p:clrMapOvr>
    <a:masterClrMapping/>
  </p:clrMapOvr>
  <p:transition spd="slow">
    <p:pull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60419" name="Title 1"/>
          <p:cNvSpPr>
            <a:spLocks noGrp="1"/>
          </p:cNvSpPr>
          <p:nvPr>
            <p:ph type="title"/>
          </p:nvPr>
        </p:nvSpPr>
        <p:spPr>
          <a:solidFill>
            <a:schemeClr val="bg1"/>
          </a:solidFill>
        </p:spPr>
        <p:txBody>
          <a:bodyPr/>
          <a:lstStyle/>
          <a:p>
            <a:pPr eaLnBrk="1" hangingPunct="1"/>
            <a:r>
              <a:rPr lang="en-US" altLang="en-US" b="1" dirty="0" err="1"/>
              <a:t>Contoh</a:t>
            </a:r>
            <a:r>
              <a:rPr lang="en-US" altLang="en-US" b="1" dirty="0"/>
              <a:t> Data </a:t>
            </a:r>
            <a:br>
              <a:rPr lang="en-US" altLang="en-US" b="1" dirty="0"/>
            </a:br>
            <a:r>
              <a:rPr lang="en-US" altLang="en-US" b="1" dirty="0" err="1"/>
              <a:t>Hasil</a:t>
            </a:r>
            <a:r>
              <a:rPr lang="en-US" altLang="en-US" b="1" dirty="0"/>
              <a:t> </a:t>
            </a:r>
            <a:r>
              <a:rPr lang="en-US" altLang="en-US" b="1" dirty="0" err="1"/>
              <a:t>Pengukuran</a:t>
            </a:r>
            <a:r>
              <a:rPr lang="en-US" altLang="en-US" b="1" dirty="0"/>
              <a:t> Inside</a:t>
            </a:r>
          </a:p>
        </p:txBody>
      </p:sp>
      <p:graphicFrame>
        <p:nvGraphicFramePr>
          <p:cNvPr id="5" name="Table 4"/>
          <p:cNvGraphicFramePr>
            <a:graphicFrameLocks noGrp="1"/>
          </p:cNvGraphicFramePr>
          <p:nvPr/>
        </p:nvGraphicFramePr>
        <p:xfrm>
          <a:off x="434975" y="1997075"/>
          <a:ext cx="8610605" cy="4495798"/>
        </p:xfrm>
        <a:graphic>
          <a:graphicData uri="http://schemas.openxmlformats.org/drawingml/2006/table">
            <a:tbl>
              <a:tblPr/>
              <a:tblGrid>
                <a:gridCol w="713642">
                  <a:extLst>
                    <a:ext uri="{9D8B030D-6E8A-4147-A177-3AD203B41FA5}">
                      <a16:colId xmlns:a16="http://schemas.microsoft.com/office/drawing/2014/main" val="20000"/>
                    </a:ext>
                  </a:extLst>
                </a:gridCol>
                <a:gridCol w="704263">
                  <a:extLst>
                    <a:ext uri="{9D8B030D-6E8A-4147-A177-3AD203B41FA5}">
                      <a16:colId xmlns:a16="http://schemas.microsoft.com/office/drawing/2014/main" val="20001"/>
                    </a:ext>
                  </a:extLst>
                </a:gridCol>
                <a:gridCol w="612810">
                  <a:extLst>
                    <a:ext uri="{9D8B030D-6E8A-4147-A177-3AD203B41FA5}">
                      <a16:colId xmlns:a16="http://schemas.microsoft.com/office/drawing/2014/main" val="20002"/>
                    </a:ext>
                  </a:extLst>
                </a:gridCol>
                <a:gridCol w="612810">
                  <a:extLst>
                    <a:ext uri="{9D8B030D-6E8A-4147-A177-3AD203B41FA5}">
                      <a16:colId xmlns:a16="http://schemas.microsoft.com/office/drawing/2014/main" val="20003"/>
                    </a:ext>
                  </a:extLst>
                </a:gridCol>
                <a:gridCol w="612810">
                  <a:extLst>
                    <a:ext uri="{9D8B030D-6E8A-4147-A177-3AD203B41FA5}">
                      <a16:colId xmlns:a16="http://schemas.microsoft.com/office/drawing/2014/main" val="20004"/>
                    </a:ext>
                  </a:extLst>
                </a:gridCol>
                <a:gridCol w="612810">
                  <a:extLst>
                    <a:ext uri="{9D8B030D-6E8A-4147-A177-3AD203B41FA5}">
                      <a16:colId xmlns:a16="http://schemas.microsoft.com/office/drawing/2014/main" val="20005"/>
                    </a:ext>
                  </a:extLst>
                </a:gridCol>
                <a:gridCol w="612810">
                  <a:extLst>
                    <a:ext uri="{9D8B030D-6E8A-4147-A177-3AD203B41FA5}">
                      <a16:colId xmlns:a16="http://schemas.microsoft.com/office/drawing/2014/main" val="20006"/>
                    </a:ext>
                  </a:extLst>
                </a:gridCol>
                <a:gridCol w="612810">
                  <a:extLst>
                    <a:ext uri="{9D8B030D-6E8A-4147-A177-3AD203B41FA5}">
                      <a16:colId xmlns:a16="http://schemas.microsoft.com/office/drawing/2014/main" val="20007"/>
                    </a:ext>
                  </a:extLst>
                </a:gridCol>
                <a:gridCol w="612810">
                  <a:extLst>
                    <a:ext uri="{9D8B030D-6E8A-4147-A177-3AD203B41FA5}">
                      <a16:colId xmlns:a16="http://schemas.microsoft.com/office/drawing/2014/main" val="20008"/>
                    </a:ext>
                  </a:extLst>
                </a:gridCol>
                <a:gridCol w="612810">
                  <a:extLst>
                    <a:ext uri="{9D8B030D-6E8A-4147-A177-3AD203B41FA5}">
                      <a16:colId xmlns:a16="http://schemas.microsoft.com/office/drawing/2014/main" val="20009"/>
                    </a:ext>
                  </a:extLst>
                </a:gridCol>
                <a:gridCol w="612810">
                  <a:extLst>
                    <a:ext uri="{9D8B030D-6E8A-4147-A177-3AD203B41FA5}">
                      <a16:colId xmlns:a16="http://schemas.microsoft.com/office/drawing/2014/main" val="20010"/>
                    </a:ext>
                  </a:extLst>
                </a:gridCol>
                <a:gridCol w="612810">
                  <a:extLst>
                    <a:ext uri="{9D8B030D-6E8A-4147-A177-3AD203B41FA5}">
                      <a16:colId xmlns:a16="http://schemas.microsoft.com/office/drawing/2014/main" val="20011"/>
                    </a:ext>
                  </a:extLst>
                </a:gridCol>
                <a:gridCol w="612810">
                  <a:extLst>
                    <a:ext uri="{9D8B030D-6E8A-4147-A177-3AD203B41FA5}">
                      <a16:colId xmlns:a16="http://schemas.microsoft.com/office/drawing/2014/main" val="20012"/>
                    </a:ext>
                  </a:extLst>
                </a:gridCol>
                <a:gridCol w="451790">
                  <a:extLst>
                    <a:ext uri="{9D8B030D-6E8A-4147-A177-3AD203B41FA5}">
                      <a16:colId xmlns:a16="http://schemas.microsoft.com/office/drawing/2014/main" val="20013"/>
                    </a:ext>
                  </a:extLst>
                </a:gridCol>
              </a:tblGrid>
              <a:tr h="197131">
                <a:tc>
                  <a:txBody>
                    <a:bodyPr/>
                    <a:lstStyle/>
                    <a:p>
                      <a:pPr marL="0" marR="0">
                        <a:lnSpc>
                          <a:spcPct val="115000"/>
                        </a:lnSpc>
                        <a:spcBef>
                          <a:spcPts val="0"/>
                        </a:spcBef>
                        <a:spcAft>
                          <a:spcPts val="0"/>
                        </a:spcAft>
                      </a:pPr>
                      <a:r>
                        <a:rPr lang="en-US" sz="1000" b="1" dirty="0" err="1">
                          <a:latin typeface="Lucida Sans Unicode"/>
                          <a:ea typeface="Times New Roman"/>
                          <a:cs typeface="Times New Roman"/>
                        </a:rPr>
                        <a:t>Fungsi</a:t>
                      </a:r>
                      <a:r>
                        <a:rPr lang="en-US" sz="1000" b="1" dirty="0">
                          <a:latin typeface="Lucida Sans Unicode"/>
                          <a:ea typeface="Times New Roman"/>
                          <a:cs typeface="Times New Roman"/>
                        </a:rPr>
                        <a:t> :</a:t>
                      </a:r>
                      <a:endParaRPr lang="en-US" sz="1000" b="1" dirty="0">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INSIDE</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extLst>
                  <a:ext uri="{0D108BD9-81ED-4DB2-BD59-A6C34878D82A}">
                    <a16:rowId xmlns:a16="http://schemas.microsoft.com/office/drawing/2014/main" val="10000"/>
                  </a:ext>
                </a:extLst>
              </a:tr>
              <a:tr h="197131">
                <a:tc row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Gauge Block Nominal</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10">
                  <a:txBody>
                    <a:bodyPr/>
                    <a:lstStyle/>
                    <a:p>
                      <a:pPr marL="0" marR="0" algn="ctr">
                        <a:lnSpc>
                          <a:spcPct val="115000"/>
                        </a:lnSpc>
                        <a:spcBef>
                          <a:spcPts val="0"/>
                        </a:spcBef>
                        <a:spcAft>
                          <a:spcPts val="0"/>
                        </a:spcAft>
                      </a:pPr>
                      <a:r>
                        <a:rPr lang="en-US" sz="1000" b="1">
                          <a:latin typeface="Lucida Sans Unicode"/>
                          <a:ea typeface="Times New Roman"/>
                          <a:cs typeface="Times New Roman"/>
                        </a:rPr>
                        <a:t>Pembacaan Alat (mm)</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Nilai        rata-rata</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Stdev</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427348">
                <a:tc v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2</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3</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4</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5</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0.00</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0.0000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9.98</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9.99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0.0052</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20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19.99</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19.99</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19.99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19.99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0.0055</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30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29.98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29.97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29.98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29.97</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29.97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29.97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0.0055</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40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39.96</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39.96</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39.97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39.98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39.96</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39.97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0.0089</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50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49.97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49.98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49.97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49.97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49.98</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49.97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0.0055</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70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69.98</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69.98</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69.98</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80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79.96</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79.97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79.97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79.96</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79.97</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79.97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0.0055</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100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99.96</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99.96</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99.97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99.97</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99.96</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99.96</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0.0055</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125</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124.95</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124.95</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124.94</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124.95</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000" b="1">
                          <a:latin typeface="Lucida Sans Unicode"/>
                          <a:ea typeface="Times New Roman"/>
                          <a:cs typeface="Times New Roman"/>
                        </a:rPr>
                        <a:t>124.96</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124.95</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0.0071</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280254">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150</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149.92</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149.93</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149.93</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149.93</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149.92</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149.93</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149.93</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149.92</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149.92</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149.92</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149.93</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latin typeface="Lucida Sans Unicode"/>
                          <a:ea typeface="Times New Roman"/>
                          <a:cs typeface="Times New Roman"/>
                        </a:rPr>
                        <a:t>0.0053</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394263">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Max stdev</a:t>
                      </a:r>
                      <a:endParaRPr lang="en-US" sz="1000" b="1">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dirty="0">
                          <a:solidFill>
                            <a:srgbClr val="FF0000"/>
                          </a:solidFill>
                          <a:latin typeface="Lucida Sans Unicode"/>
                          <a:ea typeface="Times New Roman"/>
                          <a:cs typeface="Times New Roman"/>
                        </a:rPr>
                        <a:t>0.0089</a:t>
                      </a:r>
                      <a:endParaRPr lang="en-US" sz="1000" b="1" dirty="0">
                        <a:latin typeface="Calibri"/>
                        <a:ea typeface="Calibri"/>
                        <a:cs typeface="Times New Roman"/>
                      </a:endParaRPr>
                    </a:p>
                  </a:txBody>
                  <a:tcPr marL="58486" marR="584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4"/>
                  </a:ext>
                </a:extLst>
              </a:tr>
              <a:tr h="197131">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a:noFill/>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15000"/>
                        </a:lnSpc>
                        <a:spcBef>
                          <a:spcPts val="0"/>
                        </a:spcBef>
                        <a:spcAft>
                          <a:spcPts val="0"/>
                        </a:spcAft>
                      </a:pPr>
                      <a:r>
                        <a:rPr lang="en-US" sz="1000" b="1">
                          <a:latin typeface="Lucida Sans Unicode"/>
                          <a:ea typeface="Times New Roman"/>
                          <a:cs typeface="Times New Roman"/>
                        </a:rPr>
                        <a:t> </a:t>
                      </a:r>
                      <a:endParaRPr lang="en-US" sz="1000" b="1">
                        <a:latin typeface="Calibri"/>
                        <a:ea typeface="Calibri"/>
                        <a:cs typeface="Times New Roman"/>
                      </a:endParaRPr>
                    </a:p>
                  </a:txBody>
                  <a:tcPr marL="58486" marR="58486"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000" b="1" dirty="0">
                          <a:latin typeface="Lucida Sans Unicode"/>
                          <a:ea typeface="Times New Roman"/>
                          <a:cs typeface="Times New Roman"/>
                        </a:rPr>
                        <a:t> </a:t>
                      </a:r>
                      <a:endParaRPr lang="en-US" sz="1000" b="1" dirty="0">
                        <a:latin typeface="Calibri"/>
                        <a:ea typeface="Calibri"/>
                        <a:cs typeface="Times New Roman"/>
                      </a:endParaRPr>
                    </a:p>
                  </a:txBody>
                  <a:tcPr marL="58486" marR="58486" marT="0" marB="0" anchor="b">
                    <a:lnL>
                      <a:noFill/>
                    </a:lnL>
                    <a:lnR>
                      <a:noFill/>
                    </a:lnR>
                    <a:lnT>
                      <a:noFill/>
                    </a:lnT>
                    <a:lnB>
                      <a:noFill/>
                    </a:lnB>
                    <a:solidFill>
                      <a:srgbClr val="FFFFFF"/>
                    </a:solidFill>
                  </a:tcPr>
                </a:tc>
                <a:extLst>
                  <a:ext uri="{0D108BD9-81ED-4DB2-BD59-A6C34878D82A}">
                    <a16:rowId xmlns:a16="http://schemas.microsoft.com/office/drawing/2014/main" val="10015"/>
                  </a:ext>
                </a:extLst>
              </a:tr>
            </a:tbl>
          </a:graphicData>
        </a:graphic>
      </p:graphicFrame>
      <p:sp>
        <p:nvSpPr>
          <p:cNvPr id="2" name="Footer Placeholder 1">
            <a:extLst>
              <a:ext uri="{FF2B5EF4-FFF2-40B4-BE49-F238E27FC236}">
                <a16:creationId xmlns:a16="http://schemas.microsoft.com/office/drawing/2014/main" id="{7F376AB8-5560-4CCD-908B-C9E53FFACAB3}"/>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7828948E-2F24-46DE-A726-95552CAD0ED0}"/>
              </a:ext>
            </a:extLst>
          </p:cNvPr>
          <p:cNvSpPr>
            <a:spLocks noGrp="1"/>
          </p:cNvSpPr>
          <p:nvPr>
            <p:ph type="sldNum" sz="quarter" idx="12"/>
          </p:nvPr>
        </p:nvSpPr>
        <p:spPr/>
        <p:txBody>
          <a:bodyPr/>
          <a:lstStyle/>
          <a:p>
            <a:pPr>
              <a:defRPr/>
            </a:pPr>
            <a:fld id="{D2DB2A2B-0A4B-4B62-BDA5-2B72A4CE149F}" type="slidenum">
              <a:rPr lang="en-US" altLang="en-US" smtClean="0"/>
              <a:pPr>
                <a:defRPr/>
              </a:pPr>
              <a:t>52</a:t>
            </a:fld>
            <a:endParaRPr lang="en-US" altLang="en-US"/>
          </a:p>
        </p:txBody>
      </p:sp>
    </p:spTree>
  </p:cSld>
  <p:clrMapOvr>
    <a:masterClrMapping/>
  </p:clrMapOvr>
  <p:transition spd="slow">
    <p:pull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752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54274" name="Title 1"/>
          <p:cNvSpPr>
            <a:spLocks noGrp="1"/>
          </p:cNvSpPr>
          <p:nvPr>
            <p:ph type="title"/>
          </p:nvPr>
        </p:nvSpPr>
        <p:spPr/>
        <p:txBody>
          <a:bodyPr rtlCol="0">
            <a:normAutofit fontScale="90000"/>
          </a:bodyPr>
          <a:lstStyle/>
          <a:p>
            <a:pPr eaLnBrk="1" fontAlgn="auto" hangingPunct="1">
              <a:spcAft>
                <a:spcPts val="0"/>
              </a:spcAft>
              <a:defRPr/>
            </a:pPr>
            <a:r>
              <a:rPr lang="en-US" b="1" dirty="0" err="1"/>
              <a:t>Koreksi</a:t>
            </a:r>
            <a:r>
              <a:rPr lang="en-US" b="1" dirty="0"/>
              <a:t>, </a:t>
            </a:r>
            <a:r>
              <a:rPr lang="en-US" b="1" dirty="0" err="1"/>
              <a:t>nilai</a:t>
            </a:r>
            <a:r>
              <a:rPr lang="en-US" b="1" dirty="0"/>
              <a:t> </a:t>
            </a:r>
            <a:r>
              <a:rPr lang="en-US" b="1" dirty="0" err="1"/>
              <a:t>standar</a:t>
            </a:r>
            <a:r>
              <a:rPr lang="en-US" b="1" dirty="0"/>
              <a:t> </a:t>
            </a:r>
            <a:r>
              <a:rPr lang="en-US" b="1" dirty="0" err="1"/>
              <a:t>terkoreksi</a:t>
            </a:r>
            <a:r>
              <a:rPr lang="en-US" b="1" dirty="0"/>
              <a:t> </a:t>
            </a:r>
            <a:r>
              <a:rPr lang="en-US" b="1" dirty="0" err="1"/>
              <a:t>dari</a:t>
            </a:r>
            <a:r>
              <a:rPr lang="en-US" b="1" dirty="0"/>
              <a:t> </a:t>
            </a:r>
            <a:r>
              <a:rPr lang="en-US" b="1" dirty="0" err="1"/>
              <a:t>sertifikat</a:t>
            </a:r>
            <a:r>
              <a:rPr lang="en-US" b="1" dirty="0"/>
              <a:t> </a:t>
            </a:r>
            <a:r>
              <a:rPr lang="en-US" b="1" dirty="0" err="1"/>
              <a:t>kalibrasi</a:t>
            </a:r>
            <a:endParaRPr lang="en-US" b="1" dirty="0"/>
          </a:p>
        </p:txBody>
      </p:sp>
      <p:graphicFrame>
        <p:nvGraphicFramePr>
          <p:cNvPr id="5" name="Table 4"/>
          <p:cNvGraphicFramePr>
            <a:graphicFrameLocks noGrp="1"/>
          </p:cNvGraphicFramePr>
          <p:nvPr/>
        </p:nvGraphicFramePr>
        <p:xfrm>
          <a:off x="457200" y="1676400"/>
          <a:ext cx="8686800" cy="4495797"/>
        </p:xfrm>
        <a:graphic>
          <a:graphicData uri="http://schemas.openxmlformats.org/drawingml/2006/table">
            <a:tbl>
              <a:tblPr/>
              <a:tblGrid>
                <a:gridCol w="1053111">
                  <a:extLst>
                    <a:ext uri="{9D8B030D-6E8A-4147-A177-3AD203B41FA5}">
                      <a16:colId xmlns:a16="http://schemas.microsoft.com/office/drawing/2014/main" val="20000"/>
                    </a:ext>
                  </a:extLst>
                </a:gridCol>
                <a:gridCol w="284455">
                  <a:extLst>
                    <a:ext uri="{9D8B030D-6E8A-4147-A177-3AD203B41FA5}">
                      <a16:colId xmlns:a16="http://schemas.microsoft.com/office/drawing/2014/main" val="20001"/>
                    </a:ext>
                  </a:extLst>
                </a:gridCol>
                <a:gridCol w="284455">
                  <a:extLst>
                    <a:ext uri="{9D8B030D-6E8A-4147-A177-3AD203B41FA5}">
                      <a16:colId xmlns:a16="http://schemas.microsoft.com/office/drawing/2014/main" val="20002"/>
                    </a:ext>
                  </a:extLst>
                </a:gridCol>
                <a:gridCol w="1204665">
                  <a:extLst>
                    <a:ext uri="{9D8B030D-6E8A-4147-A177-3AD203B41FA5}">
                      <a16:colId xmlns:a16="http://schemas.microsoft.com/office/drawing/2014/main" val="20003"/>
                    </a:ext>
                  </a:extLst>
                </a:gridCol>
                <a:gridCol w="493524">
                  <a:extLst>
                    <a:ext uri="{9D8B030D-6E8A-4147-A177-3AD203B41FA5}">
                      <a16:colId xmlns:a16="http://schemas.microsoft.com/office/drawing/2014/main" val="20004"/>
                    </a:ext>
                  </a:extLst>
                </a:gridCol>
                <a:gridCol w="600779">
                  <a:extLst>
                    <a:ext uri="{9D8B030D-6E8A-4147-A177-3AD203B41FA5}">
                      <a16:colId xmlns:a16="http://schemas.microsoft.com/office/drawing/2014/main" val="20005"/>
                    </a:ext>
                  </a:extLst>
                </a:gridCol>
                <a:gridCol w="543265">
                  <a:extLst>
                    <a:ext uri="{9D8B030D-6E8A-4147-A177-3AD203B41FA5}">
                      <a16:colId xmlns:a16="http://schemas.microsoft.com/office/drawing/2014/main" val="20006"/>
                    </a:ext>
                  </a:extLst>
                </a:gridCol>
                <a:gridCol w="1069432">
                  <a:extLst>
                    <a:ext uri="{9D8B030D-6E8A-4147-A177-3AD203B41FA5}">
                      <a16:colId xmlns:a16="http://schemas.microsoft.com/office/drawing/2014/main" val="20007"/>
                    </a:ext>
                  </a:extLst>
                </a:gridCol>
                <a:gridCol w="680053">
                  <a:extLst>
                    <a:ext uri="{9D8B030D-6E8A-4147-A177-3AD203B41FA5}">
                      <a16:colId xmlns:a16="http://schemas.microsoft.com/office/drawing/2014/main" val="20008"/>
                    </a:ext>
                  </a:extLst>
                </a:gridCol>
                <a:gridCol w="543265">
                  <a:extLst>
                    <a:ext uri="{9D8B030D-6E8A-4147-A177-3AD203B41FA5}">
                      <a16:colId xmlns:a16="http://schemas.microsoft.com/office/drawing/2014/main" val="20009"/>
                    </a:ext>
                  </a:extLst>
                </a:gridCol>
                <a:gridCol w="590675">
                  <a:extLst>
                    <a:ext uri="{9D8B030D-6E8A-4147-A177-3AD203B41FA5}">
                      <a16:colId xmlns:a16="http://schemas.microsoft.com/office/drawing/2014/main" val="20010"/>
                    </a:ext>
                  </a:extLst>
                </a:gridCol>
                <a:gridCol w="692488">
                  <a:extLst>
                    <a:ext uri="{9D8B030D-6E8A-4147-A177-3AD203B41FA5}">
                      <a16:colId xmlns:a16="http://schemas.microsoft.com/office/drawing/2014/main" val="20011"/>
                    </a:ext>
                  </a:extLst>
                </a:gridCol>
                <a:gridCol w="646633">
                  <a:extLst>
                    <a:ext uri="{9D8B030D-6E8A-4147-A177-3AD203B41FA5}">
                      <a16:colId xmlns:a16="http://schemas.microsoft.com/office/drawing/2014/main" val="20012"/>
                    </a:ext>
                  </a:extLst>
                </a:gridCol>
              </a:tblGrid>
              <a:tr h="251040">
                <a:tc gridSpan="5">
                  <a:txBody>
                    <a:bodyPr/>
                    <a:lstStyle/>
                    <a:p>
                      <a:pPr marL="0" marR="0">
                        <a:lnSpc>
                          <a:spcPct val="115000"/>
                        </a:lnSpc>
                        <a:spcBef>
                          <a:spcPts val="0"/>
                        </a:spcBef>
                        <a:spcAft>
                          <a:spcPts val="0"/>
                        </a:spcAft>
                      </a:pPr>
                      <a:r>
                        <a:rPr lang="en-US" sz="900" dirty="0">
                          <a:latin typeface="Lucida Sans Unicode"/>
                          <a:ea typeface="Times New Roman"/>
                          <a:cs typeface="Times New Roman"/>
                        </a:rPr>
                        <a:t>Gauge Block (</a:t>
                      </a:r>
                      <a:r>
                        <a:rPr lang="en-US" sz="900" dirty="0" err="1">
                          <a:latin typeface="Lucida Sans Unicode"/>
                          <a:ea typeface="Times New Roman"/>
                          <a:cs typeface="Times New Roman"/>
                        </a:rPr>
                        <a:t>Fungsi</a:t>
                      </a:r>
                      <a:r>
                        <a:rPr lang="en-US" sz="900" dirty="0">
                          <a:latin typeface="Lucida Sans Unicode"/>
                          <a:ea typeface="Times New Roman"/>
                          <a:cs typeface="Times New Roman"/>
                        </a:rPr>
                        <a:t> Outside/Inside)</a:t>
                      </a:r>
                      <a:endParaRPr lang="en-US" sz="900" dirty="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extLst>
                  <a:ext uri="{0D108BD9-81ED-4DB2-BD59-A6C34878D82A}">
                    <a16:rowId xmlns:a16="http://schemas.microsoft.com/office/drawing/2014/main" val="10000"/>
                  </a:ext>
                </a:extLst>
              </a:tr>
              <a:tr h="251040">
                <a:tc gridSpan="3">
                  <a:txBody>
                    <a:bodyPr/>
                    <a:lstStyle/>
                    <a:p>
                      <a:pPr marL="0" marR="0" algn="ctr">
                        <a:lnSpc>
                          <a:spcPct val="115000"/>
                        </a:lnSpc>
                        <a:spcBef>
                          <a:spcPts val="0"/>
                        </a:spcBef>
                        <a:spcAft>
                          <a:spcPts val="0"/>
                        </a:spcAft>
                      </a:pPr>
                      <a:r>
                        <a:rPr lang="en-US" sz="900" dirty="0" err="1">
                          <a:latin typeface="Lucida Sans Unicode"/>
                          <a:ea typeface="Times New Roman"/>
                          <a:cs typeface="Times New Roman"/>
                        </a:rPr>
                        <a:t>Koreksi</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0"/>
                        </a:spcBef>
                        <a:spcAft>
                          <a:spcPts val="0"/>
                        </a:spcAft>
                      </a:pPr>
                      <a:r>
                        <a:rPr lang="en-US" sz="900">
                          <a:latin typeface="Lucida Sans Unicode"/>
                          <a:ea typeface="Times New Roman"/>
                          <a:cs typeface="Times New Roman"/>
                        </a:rPr>
                        <a:t>Jumlah Koreksi</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gridSpan="3">
                  <a:txBody>
                    <a:bodyPr/>
                    <a:lstStyle/>
                    <a:p>
                      <a:pPr marL="0" marR="0" algn="ctr">
                        <a:lnSpc>
                          <a:spcPct val="115000"/>
                        </a:lnSpc>
                        <a:spcBef>
                          <a:spcPts val="0"/>
                        </a:spcBef>
                        <a:spcAft>
                          <a:spcPts val="0"/>
                        </a:spcAft>
                      </a:pPr>
                      <a:r>
                        <a:rPr lang="en-US" sz="900" dirty="0" err="1">
                          <a:latin typeface="Lucida Sans Unicode"/>
                          <a:ea typeface="Times New Roman"/>
                          <a:cs typeface="Times New Roman"/>
                        </a:rPr>
                        <a:t>Nilai</a:t>
                      </a:r>
                      <a:r>
                        <a:rPr lang="en-US" sz="900" dirty="0">
                          <a:latin typeface="Lucida Sans Unicode"/>
                          <a:ea typeface="Times New Roman"/>
                          <a:cs typeface="Times New Roman"/>
                        </a:rPr>
                        <a:t> Nominal Gauge Block</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hMerge="1">
                  <a:txBody>
                    <a:bodyPr/>
                    <a:lstStyle/>
                    <a:p>
                      <a:endParaRPr lang="en-US"/>
                    </a:p>
                  </a:txBody>
                  <a:tcPr/>
                </a:tc>
                <a:tc rowSpan="2" hMerge="1">
                  <a:txBody>
                    <a:bodyPr/>
                    <a:lstStyle/>
                    <a:p>
                      <a:endParaRPr lang="en-US"/>
                    </a:p>
                  </a:txBody>
                  <a:tcPr/>
                </a:tc>
                <a:tc rowSpan="2">
                  <a:txBody>
                    <a:bodyPr/>
                    <a:lstStyle/>
                    <a:p>
                      <a:pPr marL="0" marR="0" algn="ctr">
                        <a:lnSpc>
                          <a:spcPct val="115000"/>
                        </a:lnSpc>
                        <a:spcBef>
                          <a:spcPts val="0"/>
                        </a:spcBef>
                        <a:spcAft>
                          <a:spcPts val="0"/>
                        </a:spcAft>
                      </a:pPr>
                      <a:r>
                        <a:rPr lang="en-US" sz="900">
                          <a:latin typeface="Lucida Sans Unicode"/>
                          <a:ea typeface="Times New Roman"/>
                          <a:cs typeface="Times New Roman"/>
                        </a:rPr>
                        <a:t>Aktual Gauge Block</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gridSpan="3">
                  <a:txBody>
                    <a:bodyPr/>
                    <a:lstStyle/>
                    <a:p>
                      <a:pPr marL="0" marR="0" algn="ctr">
                        <a:lnSpc>
                          <a:spcPct val="115000"/>
                        </a:lnSpc>
                        <a:spcBef>
                          <a:spcPts val="0"/>
                        </a:spcBef>
                        <a:spcAft>
                          <a:spcPts val="0"/>
                        </a:spcAft>
                      </a:pPr>
                      <a:r>
                        <a:rPr lang="en-US" sz="900">
                          <a:latin typeface="Lucida Sans Unicode"/>
                          <a:ea typeface="Times New Roman"/>
                          <a:cs typeface="Times New Roman"/>
                        </a:rPr>
                        <a:t>Uncertainty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hMerge="1">
                  <a:txBody>
                    <a:bodyPr/>
                    <a:lstStyle/>
                    <a:p>
                      <a:endParaRPr lang="en-US"/>
                    </a:p>
                  </a:txBody>
                  <a:tcPr/>
                </a:tc>
                <a:tc rowSpan="2" hMerge="1">
                  <a:txBody>
                    <a:bodyPr/>
                    <a:lstStyle/>
                    <a:p>
                      <a:endParaRPr lang="en-US"/>
                    </a:p>
                  </a:txBody>
                  <a:tcPr/>
                </a:tc>
                <a:tc rowSpan="2">
                  <a:txBody>
                    <a:bodyPr/>
                    <a:lstStyle/>
                    <a:p>
                      <a:pPr marL="0" marR="0" algn="ctr">
                        <a:lnSpc>
                          <a:spcPct val="115000"/>
                        </a:lnSpc>
                        <a:spcBef>
                          <a:spcPts val="0"/>
                        </a:spcBef>
                        <a:spcAft>
                          <a:spcPts val="0"/>
                        </a:spcAft>
                      </a:pPr>
                      <a:r>
                        <a:rPr lang="en-US" sz="900">
                          <a:latin typeface="Lucida Sans Unicode"/>
                          <a:ea typeface="Times New Roman"/>
                          <a:cs typeface="Times New Roman"/>
                        </a:rPr>
                        <a:t>Uc</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479156">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1</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3</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dirty="0">
                          <a:latin typeface="Lucida Sans Unicode"/>
                          <a:ea typeface="Times New Roman"/>
                          <a:cs typeface="Times New Roman"/>
                        </a:rPr>
                        <a:t>0.00000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0.00000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0.00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-0.00001</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-0.00001</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9.99999</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-0.00001</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dirty="0">
                          <a:latin typeface="Lucida Sans Unicode"/>
                          <a:ea typeface="Times New Roman"/>
                          <a:cs typeface="Times New Roman"/>
                        </a:rPr>
                        <a:t>-0.00001</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20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19.99999</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-0.00006</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-0.00006</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30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29.99994</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-0.00023</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-0.00023</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40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39.99977</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-0.00012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-0.00012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50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49.99988</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-0.00007</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-0.00007</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70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69.99993</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solidFill>
                            <a:srgbClr val="FF0000"/>
                          </a:solidFill>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-0.00012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-0.00012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80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79.99988</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solidFill>
                            <a:srgbClr val="FF0000"/>
                          </a:solidFill>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100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100.00000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solidFill>
                            <a:srgbClr val="FF0000"/>
                          </a:solidFill>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0.10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125</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124.99990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0.45</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0.45</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251040">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-0.00015</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-0.00015</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150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149.99985</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0.52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0.52</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502081">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Max Unc.</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0.52</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4"/>
                  </a:ext>
                </a:extLst>
              </a:tr>
              <a:tr h="251040">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b">
                    <a:lnL>
                      <a:noFill/>
                    </a:lnL>
                    <a:lnR>
                      <a:noFill/>
                    </a:lnR>
                    <a:lnT>
                      <a:noFill/>
                    </a:lnT>
                    <a:lnB>
                      <a:noFill/>
                    </a:lnB>
                    <a:solidFill>
                      <a:srgbClr val="FFFFFF"/>
                    </a:solidFill>
                  </a:tcPr>
                </a:tc>
                <a:extLst>
                  <a:ext uri="{0D108BD9-81ED-4DB2-BD59-A6C34878D82A}">
                    <a16:rowId xmlns:a16="http://schemas.microsoft.com/office/drawing/2014/main" val="10015"/>
                  </a:ext>
                </a:extLst>
              </a:tr>
            </a:tbl>
          </a:graphicData>
        </a:graphic>
      </p:graphicFrame>
      <p:sp>
        <p:nvSpPr>
          <p:cNvPr id="7" name="Rectangle 6"/>
          <p:cNvSpPr/>
          <p:nvPr/>
        </p:nvSpPr>
        <p:spPr>
          <a:xfrm>
            <a:off x="0" y="6324600"/>
            <a:ext cx="9144000" cy="533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99E7C18D-F732-4874-853D-A6212E91DE3C}"/>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42114415-E86B-4E44-933F-F17F66514475}"/>
              </a:ext>
            </a:extLst>
          </p:cNvPr>
          <p:cNvSpPr>
            <a:spLocks noGrp="1"/>
          </p:cNvSpPr>
          <p:nvPr>
            <p:ph type="sldNum" sz="quarter" idx="12"/>
          </p:nvPr>
        </p:nvSpPr>
        <p:spPr/>
        <p:txBody>
          <a:bodyPr/>
          <a:lstStyle/>
          <a:p>
            <a:pPr>
              <a:defRPr/>
            </a:pPr>
            <a:fld id="{D2DB2A2B-0A4B-4B62-BDA5-2B72A4CE149F}" type="slidenum">
              <a:rPr lang="en-US" altLang="en-US" smtClean="0"/>
              <a:pPr>
                <a:defRPr/>
              </a:pPr>
              <a:t>53</a:t>
            </a:fld>
            <a:endParaRPr lang="en-US" altLang="en-US"/>
          </a:p>
        </p:txBody>
      </p:sp>
    </p:spTree>
  </p:cSld>
  <p:clrMapOvr>
    <a:masterClrMapping/>
  </p:clrMapOvr>
  <p:transition spd="slow">
    <p:pull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68611" name="Title 1"/>
          <p:cNvSpPr>
            <a:spLocks noGrp="1"/>
          </p:cNvSpPr>
          <p:nvPr>
            <p:ph type="title"/>
          </p:nvPr>
        </p:nvSpPr>
        <p:spPr>
          <a:xfrm>
            <a:off x="457200" y="152400"/>
            <a:ext cx="8229600" cy="1143000"/>
          </a:xfrm>
        </p:spPr>
        <p:txBody>
          <a:bodyPr/>
          <a:lstStyle/>
          <a:p>
            <a:pPr eaLnBrk="1" hangingPunct="1"/>
            <a:r>
              <a:rPr lang="en-US" altLang="en-US" b="1"/>
              <a:t>Report</a:t>
            </a:r>
          </a:p>
        </p:txBody>
      </p:sp>
      <p:graphicFrame>
        <p:nvGraphicFramePr>
          <p:cNvPr id="5" name="Table 4"/>
          <p:cNvGraphicFramePr>
            <a:graphicFrameLocks noGrp="1"/>
          </p:cNvGraphicFramePr>
          <p:nvPr/>
        </p:nvGraphicFramePr>
        <p:xfrm>
          <a:off x="381000" y="1600200"/>
          <a:ext cx="8229603" cy="5029194"/>
        </p:xfrm>
        <a:graphic>
          <a:graphicData uri="http://schemas.openxmlformats.org/drawingml/2006/table">
            <a:tbl>
              <a:tblPr/>
              <a:tblGrid>
                <a:gridCol w="265198">
                  <a:extLst>
                    <a:ext uri="{9D8B030D-6E8A-4147-A177-3AD203B41FA5}">
                      <a16:colId xmlns:a16="http://schemas.microsoft.com/office/drawing/2014/main" val="20000"/>
                    </a:ext>
                  </a:extLst>
                </a:gridCol>
                <a:gridCol w="265198">
                  <a:extLst>
                    <a:ext uri="{9D8B030D-6E8A-4147-A177-3AD203B41FA5}">
                      <a16:colId xmlns:a16="http://schemas.microsoft.com/office/drawing/2014/main" val="20001"/>
                    </a:ext>
                  </a:extLst>
                </a:gridCol>
                <a:gridCol w="420254">
                  <a:extLst>
                    <a:ext uri="{9D8B030D-6E8A-4147-A177-3AD203B41FA5}">
                      <a16:colId xmlns:a16="http://schemas.microsoft.com/office/drawing/2014/main" val="20002"/>
                    </a:ext>
                  </a:extLst>
                </a:gridCol>
                <a:gridCol w="304146">
                  <a:extLst>
                    <a:ext uri="{9D8B030D-6E8A-4147-A177-3AD203B41FA5}">
                      <a16:colId xmlns:a16="http://schemas.microsoft.com/office/drawing/2014/main" val="20003"/>
                    </a:ext>
                  </a:extLst>
                </a:gridCol>
                <a:gridCol w="304146">
                  <a:extLst>
                    <a:ext uri="{9D8B030D-6E8A-4147-A177-3AD203B41FA5}">
                      <a16:colId xmlns:a16="http://schemas.microsoft.com/office/drawing/2014/main" val="20004"/>
                    </a:ext>
                  </a:extLst>
                </a:gridCol>
                <a:gridCol w="304146">
                  <a:extLst>
                    <a:ext uri="{9D8B030D-6E8A-4147-A177-3AD203B41FA5}">
                      <a16:colId xmlns:a16="http://schemas.microsoft.com/office/drawing/2014/main" val="20005"/>
                    </a:ext>
                  </a:extLst>
                </a:gridCol>
                <a:gridCol w="304146">
                  <a:extLst>
                    <a:ext uri="{9D8B030D-6E8A-4147-A177-3AD203B41FA5}">
                      <a16:colId xmlns:a16="http://schemas.microsoft.com/office/drawing/2014/main" val="20006"/>
                    </a:ext>
                  </a:extLst>
                </a:gridCol>
                <a:gridCol w="304146">
                  <a:extLst>
                    <a:ext uri="{9D8B030D-6E8A-4147-A177-3AD203B41FA5}">
                      <a16:colId xmlns:a16="http://schemas.microsoft.com/office/drawing/2014/main" val="20007"/>
                    </a:ext>
                  </a:extLst>
                </a:gridCol>
                <a:gridCol w="304146">
                  <a:extLst>
                    <a:ext uri="{9D8B030D-6E8A-4147-A177-3AD203B41FA5}">
                      <a16:colId xmlns:a16="http://schemas.microsoft.com/office/drawing/2014/main" val="20008"/>
                    </a:ext>
                  </a:extLst>
                </a:gridCol>
                <a:gridCol w="304146">
                  <a:extLst>
                    <a:ext uri="{9D8B030D-6E8A-4147-A177-3AD203B41FA5}">
                      <a16:colId xmlns:a16="http://schemas.microsoft.com/office/drawing/2014/main" val="20009"/>
                    </a:ext>
                  </a:extLst>
                </a:gridCol>
                <a:gridCol w="304146">
                  <a:extLst>
                    <a:ext uri="{9D8B030D-6E8A-4147-A177-3AD203B41FA5}">
                      <a16:colId xmlns:a16="http://schemas.microsoft.com/office/drawing/2014/main" val="20010"/>
                    </a:ext>
                  </a:extLst>
                </a:gridCol>
                <a:gridCol w="304146">
                  <a:extLst>
                    <a:ext uri="{9D8B030D-6E8A-4147-A177-3AD203B41FA5}">
                      <a16:colId xmlns:a16="http://schemas.microsoft.com/office/drawing/2014/main" val="20011"/>
                    </a:ext>
                  </a:extLst>
                </a:gridCol>
                <a:gridCol w="304146">
                  <a:extLst>
                    <a:ext uri="{9D8B030D-6E8A-4147-A177-3AD203B41FA5}">
                      <a16:colId xmlns:a16="http://schemas.microsoft.com/office/drawing/2014/main" val="20012"/>
                    </a:ext>
                  </a:extLst>
                </a:gridCol>
                <a:gridCol w="304146">
                  <a:extLst>
                    <a:ext uri="{9D8B030D-6E8A-4147-A177-3AD203B41FA5}">
                      <a16:colId xmlns:a16="http://schemas.microsoft.com/office/drawing/2014/main" val="20013"/>
                    </a:ext>
                  </a:extLst>
                </a:gridCol>
                <a:gridCol w="304146">
                  <a:extLst>
                    <a:ext uri="{9D8B030D-6E8A-4147-A177-3AD203B41FA5}">
                      <a16:colId xmlns:a16="http://schemas.microsoft.com/office/drawing/2014/main" val="20014"/>
                    </a:ext>
                  </a:extLst>
                </a:gridCol>
                <a:gridCol w="283595">
                  <a:extLst>
                    <a:ext uri="{9D8B030D-6E8A-4147-A177-3AD203B41FA5}">
                      <a16:colId xmlns:a16="http://schemas.microsoft.com/office/drawing/2014/main" val="20015"/>
                    </a:ext>
                  </a:extLst>
                </a:gridCol>
                <a:gridCol w="304146">
                  <a:extLst>
                    <a:ext uri="{9D8B030D-6E8A-4147-A177-3AD203B41FA5}">
                      <a16:colId xmlns:a16="http://schemas.microsoft.com/office/drawing/2014/main" val="20016"/>
                    </a:ext>
                  </a:extLst>
                </a:gridCol>
                <a:gridCol w="304146">
                  <a:extLst>
                    <a:ext uri="{9D8B030D-6E8A-4147-A177-3AD203B41FA5}">
                      <a16:colId xmlns:a16="http://schemas.microsoft.com/office/drawing/2014/main" val="20017"/>
                    </a:ext>
                  </a:extLst>
                </a:gridCol>
                <a:gridCol w="304146">
                  <a:extLst>
                    <a:ext uri="{9D8B030D-6E8A-4147-A177-3AD203B41FA5}">
                      <a16:colId xmlns:a16="http://schemas.microsoft.com/office/drawing/2014/main" val="20018"/>
                    </a:ext>
                  </a:extLst>
                </a:gridCol>
                <a:gridCol w="304146">
                  <a:extLst>
                    <a:ext uri="{9D8B030D-6E8A-4147-A177-3AD203B41FA5}">
                      <a16:colId xmlns:a16="http://schemas.microsoft.com/office/drawing/2014/main" val="20019"/>
                    </a:ext>
                  </a:extLst>
                </a:gridCol>
                <a:gridCol w="304146">
                  <a:extLst>
                    <a:ext uri="{9D8B030D-6E8A-4147-A177-3AD203B41FA5}">
                      <a16:colId xmlns:a16="http://schemas.microsoft.com/office/drawing/2014/main" val="20020"/>
                    </a:ext>
                  </a:extLst>
                </a:gridCol>
                <a:gridCol w="304146">
                  <a:extLst>
                    <a:ext uri="{9D8B030D-6E8A-4147-A177-3AD203B41FA5}">
                      <a16:colId xmlns:a16="http://schemas.microsoft.com/office/drawing/2014/main" val="20021"/>
                    </a:ext>
                  </a:extLst>
                </a:gridCol>
                <a:gridCol w="304146">
                  <a:extLst>
                    <a:ext uri="{9D8B030D-6E8A-4147-A177-3AD203B41FA5}">
                      <a16:colId xmlns:a16="http://schemas.microsoft.com/office/drawing/2014/main" val="20022"/>
                    </a:ext>
                  </a:extLst>
                </a:gridCol>
                <a:gridCol w="304146">
                  <a:extLst>
                    <a:ext uri="{9D8B030D-6E8A-4147-A177-3AD203B41FA5}">
                      <a16:colId xmlns:a16="http://schemas.microsoft.com/office/drawing/2014/main" val="20023"/>
                    </a:ext>
                  </a:extLst>
                </a:gridCol>
                <a:gridCol w="304146">
                  <a:extLst>
                    <a:ext uri="{9D8B030D-6E8A-4147-A177-3AD203B41FA5}">
                      <a16:colId xmlns:a16="http://schemas.microsoft.com/office/drawing/2014/main" val="20024"/>
                    </a:ext>
                  </a:extLst>
                </a:gridCol>
                <a:gridCol w="304146">
                  <a:extLst>
                    <a:ext uri="{9D8B030D-6E8A-4147-A177-3AD203B41FA5}">
                      <a16:colId xmlns:a16="http://schemas.microsoft.com/office/drawing/2014/main" val="20025"/>
                    </a:ext>
                  </a:extLst>
                </a:gridCol>
                <a:gridCol w="304146">
                  <a:extLst>
                    <a:ext uri="{9D8B030D-6E8A-4147-A177-3AD203B41FA5}">
                      <a16:colId xmlns:a16="http://schemas.microsoft.com/office/drawing/2014/main" val="20026"/>
                    </a:ext>
                  </a:extLst>
                </a:gridCol>
              </a:tblGrid>
              <a:tr h="322206">
                <a:tc gridSpan="3">
                  <a:txBody>
                    <a:bodyPr/>
                    <a:lstStyle/>
                    <a:p>
                      <a:pPr marL="0" marR="0">
                        <a:lnSpc>
                          <a:spcPct val="115000"/>
                        </a:lnSpc>
                        <a:spcBef>
                          <a:spcPts val="0"/>
                        </a:spcBef>
                        <a:spcAft>
                          <a:spcPts val="0"/>
                        </a:spcAft>
                      </a:pPr>
                      <a:r>
                        <a:rPr lang="en-US" sz="1100" b="1" dirty="0">
                          <a:solidFill>
                            <a:schemeClr val="tx1"/>
                          </a:solidFill>
                          <a:latin typeface="Lucida Sans Unicode"/>
                          <a:ea typeface="Times New Roman"/>
                          <a:cs typeface="Times New Roman"/>
                        </a:rPr>
                        <a:t>Outside</a:t>
                      </a:r>
                      <a:endParaRPr lang="en-US" sz="1100" b="1" dirty="0">
                        <a:solidFill>
                          <a:schemeClr val="tx1"/>
                        </a:solidFill>
                        <a:latin typeface="Calibri"/>
                        <a:ea typeface="Calibri"/>
                        <a:cs typeface="Times New Roman"/>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0"/>
                  </a:ext>
                </a:extLst>
              </a:tr>
              <a:tr h="322206">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dirty="0" err="1">
                          <a:solidFill>
                            <a:schemeClr val="tx1"/>
                          </a:solidFill>
                          <a:latin typeface="Lucida Sans Unicode"/>
                          <a:ea typeface="Times New Roman"/>
                          <a:cs typeface="Times New Roman"/>
                        </a:rPr>
                        <a:t>Penunjukan</a:t>
                      </a:r>
                      <a:r>
                        <a:rPr lang="en-US" sz="1100" b="1" dirty="0">
                          <a:solidFill>
                            <a:schemeClr val="tx1"/>
                          </a:solidFill>
                          <a:latin typeface="Lucida Sans Unicode"/>
                          <a:ea typeface="Times New Roman"/>
                          <a:cs typeface="Times New Roman"/>
                        </a:rPr>
                        <a:t> </a:t>
                      </a:r>
                      <a:r>
                        <a:rPr lang="en-US" sz="1100" b="1" dirty="0" err="1">
                          <a:solidFill>
                            <a:schemeClr val="tx1"/>
                          </a:solidFill>
                          <a:latin typeface="Lucida Sans Unicode"/>
                          <a:ea typeface="Times New Roman"/>
                          <a:cs typeface="Times New Roman"/>
                        </a:rPr>
                        <a:t>Standar</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Penunjukan Alat</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Koreksi</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1"/>
                  </a:ext>
                </a:extLst>
              </a:tr>
              <a:tr h="322206">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(mm)</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(mm)</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(mm)</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2"/>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0.00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0.00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3"/>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10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10.00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0.00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4"/>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20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20.00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0.00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5"/>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30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29.99</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0.01</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6"/>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40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39.99</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0.01</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7"/>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50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50.00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0.00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8"/>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70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70.00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0.00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9"/>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80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79.99</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0.01</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10"/>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100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100.00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0.00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11"/>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125</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125.00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0.00</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12"/>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150</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solidFill>
                            <a:schemeClr val="tx1"/>
                          </a:solidFill>
                          <a:latin typeface="Lucida Sans Unicode"/>
                          <a:ea typeface="Times New Roman"/>
                          <a:cs typeface="Times New Roman"/>
                        </a:rPr>
                        <a:t>149.99</a:t>
                      </a:r>
                      <a:endParaRPr lang="en-US" sz="1100" b="1">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solidFill>
                            <a:schemeClr val="tx1"/>
                          </a:solidFill>
                          <a:latin typeface="Lucida Sans Unicode"/>
                          <a:ea typeface="Times New Roman"/>
                          <a:cs typeface="Times New Roman"/>
                        </a:rPr>
                        <a:t>0.01</a:t>
                      </a:r>
                      <a:endParaRPr lang="en-US" sz="1100" b="1" dirty="0">
                        <a:solidFill>
                          <a:schemeClr val="tx1"/>
                        </a:solidFill>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13"/>
                  </a:ext>
                </a:extLst>
              </a:tr>
              <a:tr h="338548">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dirty="0">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solidFill>
                          <a:schemeClr val="tx1"/>
                        </a:solidFill>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dirty="0">
                        <a:solidFill>
                          <a:schemeClr val="tx1"/>
                        </a:solidFill>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14"/>
                  </a:ext>
                </a:extLst>
              </a:tr>
            </a:tbl>
          </a:graphicData>
        </a:graphic>
      </p:graphicFrame>
      <p:sp>
        <p:nvSpPr>
          <p:cNvPr id="2" name="Footer Placeholder 1">
            <a:extLst>
              <a:ext uri="{FF2B5EF4-FFF2-40B4-BE49-F238E27FC236}">
                <a16:creationId xmlns:a16="http://schemas.microsoft.com/office/drawing/2014/main" id="{A399BB84-5833-46F4-825B-56BB74ED3A68}"/>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D2029094-1CD0-4ECD-A725-51FDBB3AE0EB}"/>
              </a:ext>
            </a:extLst>
          </p:cNvPr>
          <p:cNvSpPr>
            <a:spLocks noGrp="1"/>
          </p:cNvSpPr>
          <p:nvPr>
            <p:ph type="sldNum" sz="quarter" idx="12"/>
          </p:nvPr>
        </p:nvSpPr>
        <p:spPr/>
        <p:txBody>
          <a:bodyPr/>
          <a:lstStyle/>
          <a:p>
            <a:pPr>
              <a:defRPr/>
            </a:pPr>
            <a:fld id="{D2DB2A2B-0A4B-4B62-BDA5-2B72A4CE149F}" type="slidenum">
              <a:rPr lang="en-US" altLang="en-US" smtClean="0"/>
              <a:pPr>
                <a:defRPr/>
              </a:pPr>
              <a:t>54</a:t>
            </a:fld>
            <a:endParaRPr lang="en-US" altLang="en-US"/>
          </a:p>
        </p:txBody>
      </p:sp>
    </p:spTree>
  </p:cSld>
  <p:clrMapOvr>
    <a:masterClrMapping/>
  </p:clrMapOvr>
  <p:transition spd="slow">
    <p:pull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304800" y="1676400"/>
          <a:ext cx="8305803" cy="5029206"/>
        </p:xfrm>
        <a:graphic>
          <a:graphicData uri="http://schemas.openxmlformats.org/drawingml/2006/table">
            <a:tbl>
              <a:tblPr/>
              <a:tblGrid>
                <a:gridCol w="289193">
                  <a:extLst>
                    <a:ext uri="{9D8B030D-6E8A-4147-A177-3AD203B41FA5}">
                      <a16:colId xmlns:a16="http://schemas.microsoft.com/office/drawing/2014/main" val="20000"/>
                    </a:ext>
                  </a:extLst>
                </a:gridCol>
                <a:gridCol w="289193">
                  <a:extLst>
                    <a:ext uri="{9D8B030D-6E8A-4147-A177-3AD203B41FA5}">
                      <a16:colId xmlns:a16="http://schemas.microsoft.com/office/drawing/2014/main" val="20001"/>
                    </a:ext>
                  </a:extLst>
                </a:gridCol>
                <a:gridCol w="457979">
                  <a:extLst>
                    <a:ext uri="{9D8B030D-6E8A-4147-A177-3AD203B41FA5}">
                      <a16:colId xmlns:a16="http://schemas.microsoft.com/office/drawing/2014/main" val="20002"/>
                    </a:ext>
                  </a:extLst>
                </a:gridCol>
                <a:gridCol w="331447">
                  <a:extLst>
                    <a:ext uri="{9D8B030D-6E8A-4147-A177-3AD203B41FA5}">
                      <a16:colId xmlns:a16="http://schemas.microsoft.com/office/drawing/2014/main" val="20003"/>
                    </a:ext>
                  </a:extLst>
                </a:gridCol>
                <a:gridCol w="331447">
                  <a:extLst>
                    <a:ext uri="{9D8B030D-6E8A-4147-A177-3AD203B41FA5}">
                      <a16:colId xmlns:a16="http://schemas.microsoft.com/office/drawing/2014/main" val="20004"/>
                    </a:ext>
                  </a:extLst>
                </a:gridCol>
                <a:gridCol w="331447">
                  <a:extLst>
                    <a:ext uri="{9D8B030D-6E8A-4147-A177-3AD203B41FA5}">
                      <a16:colId xmlns:a16="http://schemas.microsoft.com/office/drawing/2014/main" val="20005"/>
                    </a:ext>
                  </a:extLst>
                </a:gridCol>
                <a:gridCol w="331447">
                  <a:extLst>
                    <a:ext uri="{9D8B030D-6E8A-4147-A177-3AD203B41FA5}">
                      <a16:colId xmlns:a16="http://schemas.microsoft.com/office/drawing/2014/main" val="20006"/>
                    </a:ext>
                  </a:extLst>
                </a:gridCol>
                <a:gridCol w="331447">
                  <a:extLst>
                    <a:ext uri="{9D8B030D-6E8A-4147-A177-3AD203B41FA5}">
                      <a16:colId xmlns:a16="http://schemas.microsoft.com/office/drawing/2014/main" val="20007"/>
                    </a:ext>
                  </a:extLst>
                </a:gridCol>
                <a:gridCol w="331447">
                  <a:extLst>
                    <a:ext uri="{9D8B030D-6E8A-4147-A177-3AD203B41FA5}">
                      <a16:colId xmlns:a16="http://schemas.microsoft.com/office/drawing/2014/main" val="20008"/>
                    </a:ext>
                  </a:extLst>
                </a:gridCol>
                <a:gridCol w="331447">
                  <a:extLst>
                    <a:ext uri="{9D8B030D-6E8A-4147-A177-3AD203B41FA5}">
                      <a16:colId xmlns:a16="http://schemas.microsoft.com/office/drawing/2014/main" val="20009"/>
                    </a:ext>
                  </a:extLst>
                </a:gridCol>
                <a:gridCol w="331447">
                  <a:extLst>
                    <a:ext uri="{9D8B030D-6E8A-4147-A177-3AD203B41FA5}">
                      <a16:colId xmlns:a16="http://schemas.microsoft.com/office/drawing/2014/main" val="20010"/>
                    </a:ext>
                  </a:extLst>
                </a:gridCol>
                <a:gridCol w="331447">
                  <a:extLst>
                    <a:ext uri="{9D8B030D-6E8A-4147-A177-3AD203B41FA5}">
                      <a16:colId xmlns:a16="http://schemas.microsoft.com/office/drawing/2014/main" val="20011"/>
                    </a:ext>
                  </a:extLst>
                </a:gridCol>
                <a:gridCol w="331447">
                  <a:extLst>
                    <a:ext uri="{9D8B030D-6E8A-4147-A177-3AD203B41FA5}">
                      <a16:colId xmlns:a16="http://schemas.microsoft.com/office/drawing/2014/main" val="20012"/>
                    </a:ext>
                  </a:extLst>
                </a:gridCol>
                <a:gridCol w="331447">
                  <a:extLst>
                    <a:ext uri="{9D8B030D-6E8A-4147-A177-3AD203B41FA5}">
                      <a16:colId xmlns:a16="http://schemas.microsoft.com/office/drawing/2014/main" val="20013"/>
                    </a:ext>
                  </a:extLst>
                </a:gridCol>
                <a:gridCol w="331447">
                  <a:extLst>
                    <a:ext uri="{9D8B030D-6E8A-4147-A177-3AD203B41FA5}">
                      <a16:colId xmlns:a16="http://schemas.microsoft.com/office/drawing/2014/main" val="20014"/>
                    </a:ext>
                  </a:extLst>
                </a:gridCol>
                <a:gridCol w="309051">
                  <a:extLst>
                    <a:ext uri="{9D8B030D-6E8A-4147-A177-3AD203B41FA5}">
                      <a16:colId xmlns:a16="http://schemas.microsoft.com/office/drawing/2014/main" val="20015"/>
                    </a:ext>
                  </a:extLst>
                </a:gridCol>
                <a:gridCol w="331447">
                  <a:extLst>
                    <a:ext uri="{9D8B030D-6E8A-4147-A177-3AD203B41FA5}">
                      <a16:colId xmlns:a16="http://schemas.microsoft.com/office/drawing/2014/main" val="20016"/>
                    </a:ext>
                  </a:extLst>
                </a:gridCol>
                <a:gridCol w="331447">
                  <a:extLst>
                    <a:ext uri="{9D8B030D-6E8A-4147-A177-3AD203B41FA5}">
                      <a16:colId xmlns:a16="http://schemas.microsoft.com/office/drawing/2014/main" val="20017"/>
                    </a:ext>
                  </a:extLst>
                </a:gridCol>
                <a:gridCol w="331447">
                  <a:extLst>
                    <a:ext uri="{9D8B030D-6E8A-4147-A177-3AD203B41FA5}">
                      <a16:colId xmlns:a16="http://schemas.microsoft.com/office/drawing/2014/main" val="20018"/>
                    </a:ext>
                  </a:extLst>
                </a:gridCol>
                <a:gridCol w="331447">
                  <a:extLst>
                    <a:ext uri="{9D8B030D-6E8A-4147-A177-3AD203B41FA5}">
                      <a16:colId xmlns:a16="http://schemas.microsoft.com/office/drawing/2014/main" val="20019"/>
                    </a:ext>
                  </a:extLst>
                </a:gridCol>
                <a:gridCol w="331447">
                  <a:extLst>
                    <a:ext uri="{9D8B030D-6E8A-4147-A177-3AD203B41FA5}">
                      <a16:colId xmlns:a16="http://schemas.microsoft.com/office/drawing/2014/main" val="20020"/>
                    </a:ext>
                  </a:extLst>
                </a:gridCol>
                <a:gridCol w="331447">
                  <a:extLst>
                    <a:ext uri="{9D8B030D-6E8A-4147-A177-3AD203B41FA5}">
                      <a16:colId xmlns:a16="http://schemas.microsoft.com/office/drawing/2014/main" val="20021"/>
                    </a:ext>
                  </a:extLst>
                </a:gridCol>
                <a:gridCol w="331447">
                  <a:extLst>
                    <a:ext uri="{9D8B030D-6E8A-4147-A177-3AD203B41FA5}">
                      <a16:colId xmlns:a16="http://schemas.microsoft.com/office/drawing/2014/main" val="20022"/>
                    </a:ext>
                  </a:extLst>
                </a:gridCol>
                <a:gridCol w="331447">
                  <a:extLst>
                    <a:ext uri="{9D8B030D-6E8A-4147-A177-3AD203B41FA5}">
                      <a16:colId xmlns:a16="http://schemas.microsoft.com/office/drawing/2014/main" val="20023"/>
                    </a:ext>
                  </a:extLst>
                </a:gridCol>
                <a:gridCol w="331447">
                  <a:extLst>
                    <a:ext uri="{9D8B030D-6E8A-4147-A177-3AD203B41FA5}">
                      <a16:colId xmlns:a16="http://schemas.microsoft.com/office/drawing/2014/main" val="20024"/>
                    </a:ext>
                  </a:extLst>
                </a:gridCol>
              </a:tblGrid>
              <a:tr h="336363">
                <a:tc gridSpan="3">
                  <a:txBody>
                    <a:bodyPr/>
                    <a:lstStyle/>
                    <a:p>
                      <a:pPr marL="0" marR="0">
                        <a:lnSpc>
                          <a:spcPct val="115000"/>
                        </a:lnSpc>
                        <a:spcBef>
                          <a:spcPts val="0"/>
                        </a:spcBef>
                        <a:spcAft>
                          <a:spcPts val="0"/>
                        </a:spcAft>
                      </a:pPr>
                      <a:r>
                        <a:rPr lang="en-US" sz="1100" b="1" dirty="0">
                          <a:latin typeface="Lucida Sans Unicode"/>
                          <a:ea typeface="Times New Roman"/>
                          <a:cs typeface="Times New Roman"/>
                        </a:rPr>
                        <a:t>Inside</a:t>
                      </a:r>
                      <a:endParaRPr lang="en-US" sz="1100" b="1" dirty="0">
                        <a:latin typeface="Calibri"/>
                        <a:ea typeface="Calibri"/>
                        <a:cs typeface="Times New Roman"/>
                      </a:endParaRPr>
                    </a:p>
                  </a:txBody>
                  <a:tcPr marL="68580" marR="68580" marT="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0"/>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dirty="0" err="1">
                          <a:latin typeface="Lucida Sans Unicode"/>
                          <a:ea typeface="Times New Roman"/>
                          <a:cs typeface="Times New Roman"/>
                        </a:rPr>
                        <a:t>Penunjukan</a:t>
                      </a:r>
                      <a:r>
                        <a:rPr lang="en-US" sz="1100" b="1" dirty="0">
                          <a:latin typeface="Lucida Sans Unicode"/>
                          <a:ea typeface="Times New Roman"/>
                          <a:cs typeface="Times New Roman"/>
                        </a:rPr>
                        <a:t> </a:t>
                      </a:r>
                      <a:r>
                        <a:rPr lang="en-US" sz="1100" b="1" dirty="0" err="1">
                          <a:latin typeface="Lucida Sans Unicode"/>
                          <a:ea typeface="Times New Roman"/>
                          <a:cs typeface="Times New Roman"/>
                        </a:rPr>
                        <a:t>Standar</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Penunjukan Alat</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Koreksi</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(mm)</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(mm)</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(mm)</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0.00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0.00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10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9.99</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0.01</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20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19.99</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0.01</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30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29.97</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0.03</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40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39.97</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0.03</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50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49.97</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0.03</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70</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69.98</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0.02</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9"/>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80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79.97</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0.03</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0"/>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100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99.96</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0.04</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1"/>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125</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124.95</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0.05</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2"/>
                  </a:ext>
                </a:extLst>
              </a:tr>
              <a:tr h="336363">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150</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a:latin typeface="Lucida Sans Unicode"/>
                          <a:ea typeface="Times New Roman"/>
                          <a:cs typeface="Times New Roman"/>
                        </a:rPr>
                        <a:t>149.93</a:t>
                      </a:r>
                      <a:endParaRPr lang="en-US" sz="1100" b="1">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15000"/>
                        </a:lnSpc>
                        <a:spcBef>
                          <a:spcPts val="0"/>
                        </a:spcBef>
                        <a:spcAft>
                          <a:spcPts val="0"/>
                        </a:spcAft>
                      </a:pPr>
                      <a:r>
                        <a:rPr lang="en-US" sz="1100" b="1" dirty="0">
                          <a:latin typeface="Lucida Sans Unicode"/>
                          <a:ea typeface="Times New Roman"/>
                          <a:cs typeface="Times New Roman"/>
                        </a:rPr>
                        <a:t>0.07</a:t>
                      </a:r>
                      <a:endParaRPr lang="en-US" sz="1100" b="1"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pPr>
                      <a:endParaRPr lang="en-US" sz="1100" b="1">
                        <a:latin typeface="Calibri"/>
                        <a:ea typeface="Times New Roman"/>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3"/>
                  </a:ext>
                </a:extLst>
              </a:tr>
              <a:tr h="320124">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dirty="0">
                        <a:latin typeface="Calibri"/>
                        <a:ea typeface="Times New Roman"/>
                      </a:endParaRPr>
                    </a:p>
                  </a:txBody>
                  <a:tcPr marL="68580" marR="68580" marT="0" marB="0" anchor="b">
                    <a:lnL>
                      <a:noFill/>
                    </a:lnL>
                    <a:lnR>
                      <a:noFill/>
                    </a:lnR>
                    <a:lnT>
                      <a:noFill/>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a:latin typeface="Calibri"/>
                        <a:ea typeface="Times New Roman"/>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15000"/>
                        </a:lnSpc>
                      </a:pPr>
                      <a:endParaRPr lang="en-US" sz="1100" b="1" dirty="0">
                        <a:latin typeface="Calibri"/>
                        <a:ea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14"/>
                  </a:ext>
                </a:extLst>
              </a:tr>
            </a:tbl>
          </a:graphicData>
        </a:graphic>
      </p:graphicFrame>
      <p:sp>
        <p:nvSpPr>
          <p:cNvPr id="6" name="Rectangle 5"/>
          <p:cNvSpPr/>
          <p:nvPr/>
        </p:nvSpPr>
        <p:spPr>
          <a:xfrm>
            <a:off x="0" y="0"/>
            <a:ext cx="91440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sp>
        <p:nvSpPr>
          <p:cNvPr id="69792" name="Title 1"/>
          <p:cNvSpPr>
            <a:spLocks noGrp="1"/>
          </p:cNvSpPr>
          <p:nvPr>
            <p:ph type="title"/>
          </p:nvPr>
        </p:nvSpPr>
        <p:spPr>
          <a:xfrm>
            <a:off x="457200" y="152400"/>
            <a:ext cx="8229600" cy="1143000"/>
          </a:xfrm>
        </p:spPr>
        <p:txBody>
          <a:bodyPr/>
          <a:lstStyle/>
          <a:p>
            <a:pPr eaLnBrk="1" hangingPunct="1"/>
            <a:r>
              <a:rPr lang="en-US" altLang="en-US" b="1"/>
              <a:t>Report</a:t>
            </a:r>
          </a:p>
        </p:txBody>
      </p:sp>
      <p:sp>
        <p:nvSpPr>
          <p:cNvPr id="2" name="Footer Placeholder 1">
            <a:extLst>
              <a:ext uri="{FF2B5EF4-FFF2-40B4-BE49-F238E27FC236}">
                <a16:creationId xmlns:a16="http://schemas.microsoft.com/office/drawing/2014/main" id="{CC63114D-2C82-482D-BFB3-BED6FED95B5F}"/>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9646CA2E-957B-4068-9E2A-7963453E84B8}"/>
              </a:ext>
            </a:extLst>
          </p:cNvPr>
          <p:cNvSpPr>
            <a:spLocks noGrp="1"/>
          </p:cNvSpPr>
          <p:nvPr>
            <p:ph type="sldNum" sz="quarter" idx="12"/>
          </p:nvPr>
        </p:nvSpPr>
        <p:spPr/>
        <p:txBody>
          <a:bodyPr/>
          <a:lstStyle/>
          <a:p>
            <a:pPr>
              <a:defRPr/>
            </a:pPr>
            <a:fld id="{D2DB2A2B-0A4B-4B62-BDA5-2B72A4CE149F}" type="slidenum">
              <a:rPr lang="en-US" altLang="en-US" smtClean="0"/>
              <a:pPr>
                <a:defRPr/>
              </a:pPr>
              <a:t>55</a:t>
            </a:fld>
            <a:endParaRPr lang="en-US" altLang="en-US"/>
          </a:p>
        </p:txBody>
      </p:sp>
    </p:spTree>
  </p:cSld>
  <p:clrMapOvr>
    <a:masterClrMapping/>
  </p:clrMapOvr>
  <p:transition spd="slow">
    <p:pull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152400"/>
            <a:ext cx="8839200" cy="6553200"/>
          </a:xfrm>
          <a:prstGeom prst="roundRect">
            <a:avLst>
              <a:gd name="adj" fmla="val 3212"/>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71683" name="Text Placeholder 2"/>
          <p:cNvSpPr>
            <a:spLocks noGrp="1"/>
          </p:cNvSpPr>
          <p:nvPr>
            <p:ph type="body" sz="half" idx="2"/>
          </p:nvPr>
        </p:nvSpPr>
        <p:spPr>
          <a:xfrm>
            <a:off x="304800" y="228600"/>
            <a:ext cx="8763000" cy="6553200"/>
          </a:xfrm>
        </p:spPr>
        <p:txBody>
          <a:bodyPr/>
          <a:lstStyle/>
          <a:p>
            <a:pPr eaLnBrk="1" hangingPunct="1"/>
            <a:r>
              <a:rPr lang="id-ID" altLang="en-US" sz="2400" b="1">
                <a:latin typeface="Trebuchet MS" panose="020B0603020202020204" pitchFamily="34" charset="0"/>
              </a:rPr>
              <a:t>Contoh form kalibrasi (pengambilan data mentah)</a:t>
            </a:r>
            <a:endParaRPr lang="en-US" altLang="en-US" sz="2400" b="1">
              <a:latin typeface="Trebuchet MS" panose="020B0603020202020204" pitchFamily="34" charset="0"/>
            </a:endParaRPr>
          </a:p>
        </p:txBody>
      </p:sp>
      <p:pic>
        <p:nvPicPr>
          <p:cNvPr id="7168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62000"/>
            <a:ext cx="7605713"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C0D6601-1D48-45BB-B526-4407CCCBF9B3}"/>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39967597-329F-4175-9009-8665CC9130DB}"/>
              </a:ext>
            </a:extLst>
          </p:cNvPr>
          <p:cNvSpPr>
            <a:spLocks noGrp="1"/>
          </p:cNvSpPr>
          <p:nvPr>
            <p:ph type="sldNum" sz="quarter" idx="12"/>
          </p:nvPr>
        </p:nvSpPr>
        <p:spPr/>
        <p:txBody>
          <a:bodyPr/>
          <a:lstStyle/>
          <a:p>
            <a:pPr>
              <a:defRPr/>
            </a:pPr>
            <a:fld id="{F025B00B-ED78-4A6D-ABC4-04B9F653636C}" type="slidenum">
              <a:rPr lang="en-US" altLang="en-US" smtClean="0"/>
              <a:pPr>
                <a:defRPr/>
              </a:pPr>
              <a:t>56</a:t>
            </a:fld>
            <a:endParaRPr lang="en-US" altLang="en-US"/>
          </a:p>
        </p:txBody>
      </p:sp>
    </p:spTree>
  </p:cSld>
  <p:clrMapOvr>
    <a:masterClrMapping/>
  </p:clrMapOvr>
  <p:transition spd="slow">
    <p:pull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sp>
        <p:nvSpPr>
          <p:cNvPr id="19460" name="Rectangle 8"/>
          <p:cNvSpPr>
            <a:spLocks noChangeArrowheads="1"/>
          </p:cNvSpPr>
          <p:nvPr/>
        </p:nvSpPr>
        <p:spPr bwMode="auto">
          <a:xfrm>
            <a:off x="914400" y="2438400"/>
            <a:ext cx="7467600" cy="1723549"/>
          </a:xfrm>
          <a:prstGeom prst="rect">
            <a:avLst/>
          </a:prstGeom>
          <a:noFill/>
          <a:ln w="9525">
            <a:noFill/>
            <a:miter lim="800000"/>
            <a:headEnd/>
            <a:tailEnd/>
          </a:ln>
        </p:spPr>
        <p:txBody>
          <a:bodyPr>
            <a:spAutoFit/>
          </a:bodyPr>
          <a:lstStyle/>
          <a:p>
            <a:pPr algn="ctr" eaLnBrk="1" hangingPunct="1">
              <a:spcBef>
                <a:spcPts val="575"/>
              </a:spcBef>
              <a:defRPr/>
            </a:pPr>
            <a:r>
              <a:rPr lang="en-US" sz="3200" b="1" i="1" dirty="0">
                <a:latin typeface="Trebuchet MS" pitchFamily="34" charset="0"/>
              </a:rPr>
              <a:t>BAGIAN 5</a:t>
            </a:r>
          </a:p>
          <a:p>
            <a:pPr algn="ctr" eaLnBrk="1" hangingPunct="1">
              <a:spcBef>
                <a:spcPts val="575"/>
              </a:spcBef>
              <a:defRPr/>
            </a:pPr>
            <a:r>
              <a:rPr lang="en-US" sz="3200" b="1" i="1" dirty="0">
                <a:latin typeface="Trebuchet MS" pitchFamily="34" charset="0"/>
              </a:rPr>
              <a:t>PENGOLAHAN DATA</a:t>
            </a:r>
          </a:p>
          <a:p>
            <a:pPr algn="ctr" eaLnBrk="1" hangingPunct="1">
              <a:spcBef>
                <a:spcPts val="575"/>
              </a:spcBef>
              <a:defRPr/>
            </a:pPr>
            <a:r>
              <a:rPr lang="en-US" sz="3200" b="1" i="1" dirty="0">
                <a:latin typeface="Trebuchet MS" pitchFamily="34" charset="0"/>
              </a:rPr>
              <a:t>KALIBRASI CALIPER</a:t>
            </a:r>
            <a:endParaRPr lang="id-ID" sz="3200" b="1" i="1" dirty="0">
              <a:latin typeface="Trebuchet MS" pitchFamily="34" charset="0"/>
            </a:endParaRPr>
          </a:p>
        </p:txBody>
      </p:sp>
      <p:sp>
        <p:nvSpPr>
          <p:cNvPr id="24" name="Rectangle 23">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8" name="Rectangle 27">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p:cNvPr>
          <p:cNvSpPr/>
          <p:nvPr/>
        </p:nvSpPr>
        <p:spPr>
          <a:xfrm>
            <a:off x="6391275" y="4314825"/>
            <a:ext cx="7715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Caliper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4B51D8FD-B072-413F-8A3A-06A3A46212AF}"/>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57992B55-8738-4740-9287-0386BE966137}"/>
              </a:ext>
            </a:extLst>
          </p:cNvPr>
          <p:cNvSpPr>
            <a:spLocks noGrp="1"/>
          </p:cNvSpPr>
          <p:nvPr>
            <p:ph type="sldNum" sz="quarter" idx="12"/>
          </p:nvPr>
        </p:nvSpPr>
        <p:spPr/>
        <p:txBody>
          <a:bodyPr/>
          <a:lstStyle/>
          <a:p>
            <a:pPr>
              <a:defRPr/>
            </a:pPr>
            <a:fld id="{D2DB2A2B-0A4B-4B62-BDA5-2B72A4CE149F}" type="slidenum">
              <a:rPr lang="en-US" altLang="en-US" smtClean="0"/>
              <a:pPr>
                <a:defRPr/>
              </a:pPr>
              <a:t>57</a:t>
            </a:fld>
            <a:endParaRPr lang="en-US" altLang="en-US"/>
          </a:p>
        </p:txBody>
      </p:sp>
    </p:spTree>
    <p:extLst>
      <p:ext uri="{BB962C8B-B14F-4D97-AF65-F5344CB8AC3E}">
        <p14:creationId xmlns:p14="http://schemas.microsoft.com/office/powerpoint/2010/main" val="3062148262"/>
      </p:ext>
    </p:extLst>
  </p:cSld>
  <p:clrMapOvr>
    <a:masterClrMapping/>
  </p:clrMapOvr>
  <p:transition spd="slow">
    <p:pull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152400"/>
            <a:ext cx="8839200" cy="6553200"/>
          </a:xfrm>
          <a:prstGeom prst="roundRect">
            <a:avLst>
              <a:gd name="adj" fmla="val 3212"/>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72707" name="Text Placeholder 2"/>
          <p:cNvSpPr>
            <a:spLocks noGrp="1"/>
          </p:cNvSpPr>
          <p:nvPr>
            <p:ph type="body" sz="half" idx="2"/>
          </p:nvPr>
        </p:nvSpPr>
        <p:spPr>
          <a:xfrm>
            <a:off x="304800" y="228600"/>
            <a:ext cx="8763000" cy="6553200"/>
          </a:xfrm>
        </p:spPr>
        <p:txBody>
          <a:bodyPr/>
          <a:lstStyle/>
          <a:p>
            <a:pPr eaLnBrk="1" hangingPunct="1"/>
            <a:r>
              <a:rPr lang="en-US" altLang="en-US" sz="4000" b="1">
                <a:latin typeface="Trebuchet MS" panose="020B0603020202020204" pitchFamily="34" charset="0"/>
              </a:rPr>
              <a:t>A</a:t>
            </a:r>
            <a:r>
              <a:rPr lang="id-ID" altLang="en-US" sz="4000" b="1">
                <a:latin typeface="Trebuchet MS" panose="020B0603020202020204" pitchFamily="34" charset="0"/>
              </a:rPr>
              <a:t>nalisa Hasil Kalibrasi</a:t>
            </a:r>
          </a:p>
          <a:p>
            <a:pPr eaLnBrk="1" hangingPunct="1"/>
            <a:endParaRPr lang="id-ID" altLang="en-US" sz="4000" b="1">
              <a:latin typeface="Trebuchet MS" panose="020B0603020202020204" pitchFamily="34" charset="0"/>
            </a:endParaRPr>
          </a:p>
          <a:p>
            <a:pPr algn="ctr" eaLnBrk="1" hangingPunct="1"/>
            <a:r>
              <a:rPr lang="id-ID" altLang="en-US" sz="4000" b="1">
                <a:latin typeface="Trebuchet MS" panose="020B0603020202020204" pitchFamily="34" charset="0"/>
              </a:rPr>
              <a:t>C = L</a:t>
            </a:r>
            <a:r>
              <a:rPr lang="id-ID" altLang="en-US" sz="4000" b="1" baseline="-25000">
                <a:latin typeface="Trebuchet MS" panose="020B0603020202020204" pitchFamily="34" charset="0"/>
              </a:rPr>
              <a:t>s</a:t>
            </a:r>
            <a:r>
              <a:rPr lang="id-ID" altLang="en-US" sz="4000" b="1">
                <a:latin typeface="Trebuchet MS" panose="020B0603020202020204" pitchFamily="34" charset="0"/>
              </a:rPr>
              <a:t> – L</a:t>
            </a:r>
            <a:r>
              <a:rPr lang="id-ID" altLang="en-US" sz="4000" b="1" baseline="-25000">
                <a:latin typeface="Trebuchet MS" panose="020B0603020202020204" pitchFamily="34" charset="0"/>
              </a:rPr>
              <a:t>i</a:t>
            </a:r>
          </a:p>
          <a:p>
            <a:pPr algn="ctr" eaLnBrk="1" hangingPunct="1"/>
            <a:endParaRPr lang="id-ID" altLang="en-US" sz="4000" b="1" baseline="-25000">
              <a:latin typeface="Trebuchet MS" panose="020B0603020202020204" pitchFamily="34" charset="0"/>
            </a:endParaRPr>
          </a:p>
          <a:p>
            <a:pPr eaLnBrk="1" hangingPunct="1"/>
            <a:r>
              <a:rPr lang="id-ID" altLang="en-US" sz="2400" b="1">
                <a:latin typeface="Trebuchet MS" panose="020B0603020202020204" pitchFamily="34" charset="0"/>
              </a:rPr>
              <a:t>C = koreksi pembacaan caliper </a:t>
            </a:r>
          </a:p>
          <a:p>
            <a:pPr eaLnBrk="1" hangingPunct="1"/>
            <a:r>
              <a:rPr lang="id-ID" altLang="en-US" sz="2400" b="1">
                <a:latin typeface="Trebuchet MS" panose="020B0603020202020204" pitchFamily="34" charset="0"/>
              </a:rPr>
              <a:t>Ls = nilai aktual standar gauge block / caliper checker</a:t>
            </a:r>
          </a:p>
          <a:p>
            <a:pPr eaLnBrk="1" hangingPunct="1"/>
            <a:r>
              <a:rPr lang="id-ID" altLang="en-US" sz="2400" b="1">
                <a:latin typeface="Trebuchet MS" panose="020B0603020202020204" pitchFamily="34" charset="0"/>
              </a:rPr>
              <a:t>Li = pembacaan caliper (rata-rata)</a:t>
            </a:r>
          </a:p>
          <a:p>
            <a:pPr eaLnBrk="1" hangingPunct="1"/>
            <a:endParaRPr lang="id-ID" altLang="en-US" sz="2400" b="1">
              <a:latin typeface="Trebuchet MS" panose="020B0603020202020204" pitchFamily="34" charset="0"/>
            </a:endParaRPr>
          </a:p>
          <a:p>
            <a:pPr eaLnBrk="1" hangingPunct="1"/>
            <a:r>
              <a:rPr lang="id-ID" altLang="en-US" sz="2400">
                <a:latin typeface="Trebuchet MS" panose="020B0603020202020204" pitchFamily="34" charset="0"/>
              </a:rPr>
              <a:t>Nilai standar gauge block / caliper checker harus dikoreksi sesuai dengan nilai yang tercantum pada sertifikat kalibrasinya.</a:t>
            </a:r>
            <a:endParaRPr lang="en-US" altLang="en-US" sz="2000">
              <a:latin typeface="Trebuchet MS" panose="020B0603020202020204" pitchFamily="34" charset="0"/>
            </a:endParaRPr>
          </a:p>
        </p:txBody>
      </p:sp>
      <p:sp>
        <p:nvSpPr>
          <p:cNvPr id="2" name="Footer Placeholder 1">
            <a:extLst>
              <a:ext uri="{FF2B5EF4-FFF2-40B4-BE49-F238E27FC236}">
                <a16:creationId xmlns:a16="http://schemas.microsoft.com/office/drawing/2014/main" id="{7E4AD5E5-709E-4502-B282-B6F127FA8900}"/>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7023D7DC-0132-4165-961D-5A342600B500}"/>
              </a:ext>
            </a:extLst>
          </p:cNvPr>
          <p:cNvSpPr>
            <a:spLocks noGrp="1"/>
          </p:cNvSpPr>
          <p:nvPr>
            <p:ph type="sldNum" sz="quarter" idx="12"/>
          </p:nvPr>
        </p:nvSpPr>
        <p:spPr/>
        <p:txBody>
          <a:bodyPr/>
          <a:lstStyle/>
          <a:p>
            <a:pPr>
              <a:defRPr/>
            </a:pPr>
            <a:fld id="{F025B00B-ED78-4A6D-ABC4-04B9F653636C}" type="slidenum">
              <a:rPr lang="en-US" altLang="en-US" smtClean="0"/>
              <a:pPr>
                <a:defRPr/>
              </a:pPr>
              <a:t>58</a:t>
            </a:fld>
            <a:endParaRPr lang="en-US" altLang="en-US"/>
          </a:p>
        </p:txBody>
      </p:sp>
    </p:spTree>
  </p:cSld>
  <p:clrMapOvr>
    <a:masterClrMapping/>
  </p:clrMapOvr>
  <p:transition spd="slow">
    <p:pull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609600" y="593725"/>
            <a:ext cx="7924800" cy="571500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731" name="Rectangle 2"/>
          <p:cNvSpPr>
            <a:spLocks noGrp="1"/>
          </p:cNvSpPr>
          <p:nvPr>
            <p:ph idx="1"/>
          </p:nvPr>
        </p:nvSpPr>
        <p:spPr>
          <a:xfrm>
            <a:off x="971550" y="1347788"/>
            <a:ext cx="6324600" cy="4206875"/>
          </a:xfrm>
        </p:spPr>
        <p:txBody>
          <a:bodyPr/>
          <a:lstStyle/>
          <a:p>
            <a:pPr marL="457200" indent="-457200" eaLnBrk="1" hangingPunct="1">
              <a:buFont typeface="Wingdings" panose="05000000000000000000" pitchFamily="2" charset="2"/>
              <a:buNone/>
            </a:pPr>
            <a:r>
              <a:rPr lang="en-US" altLang="en-US" sz="2000" i="1">
                <a:latin typeface="Trebuchet MS" panose="020B0603020202020204" pitchFamily="34" charset="0"/>
              </a:rPr>
              <a:t>Hitung nilai rata-rata dengan rumus:</a:t>
            </a: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r>
              <a:rPr lang="en-US" altLang="en-US" sz="2000" i="1">
                <a:latin typeface="Trebuchet MS" panose="020B0603020202020204" pitchFamily="34" charset="0"/>
              </a:rPr>
              <a:t>Hitung Standar deviasi dengan rumus :</a:t>
            </a:r>
          </a:p>
          <a:p>
            <a:pPr marL="457200" indent="-457200" eaLnBrk="1" hangingPunct="1">
              <a:buFont typeface="Wingdings" panose="05000000000000000000" pitchFamily="2" charset="2"/>
              <a:buNone/>
            </a:pPr>
            <a:r>
              <a:rPr lang="en-US" altLang="en-US" sz="2000" i="1">
                <a:latin typeface="Trebuchet MS" panose="020B0603020202020204" pitchFamily="34" charset="0"/>
              </a:rPr>
              <a:t>		</a:t>
            </a:r>
          </a:p>
          <a:p>
            <a:pPr marL="457200" indent="-457200" eaLnBrk="1" hangingPunct="1">
              <a:buFont typeface="Wingdings" panose="05000000000000000000" pitchFamily="2" charset="2"/>
              <a:buNone/>
            </a:pPr>
            <a:r>
              <a:rPr lang="en-US" altLang="en-US" b="1">
                <a:solidFill>
                  <a:srgbClr val="000000"/>
                </a:solidFill>
                <a:latin typeface="Symbol" panose="05050102010706020507" pitchFamily="18" charset="2"/>
              </a:rPr>
              <a:t>			</a:t>
            </a:r>
            <a:endParaRPr lang="en-US" altLang="en-US" sz="2000" i="1">
              <a:latin typeface="Trebuchet MS" panose="020B0603020202020204" pitchFamily="34" charset="0"/>
            </a:endParaRPr>
          </a:p>
        </p:txBody>
      </p:sp>
      <p:sp>
        <p:nvSpPr>
          <p:cNvPr id="73732" name="Rectangle 3"/>
          <p:cNvSpPr>
            <a:spLocks noChangeArrowheads="1"/>
          </p:cNvSpPr>
          <p:nvPr/>
        </p:nvSpPr>
        <p:spPr bwMode="auto">
          <a:xfrm>
            <a:off x="304800" y="212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3733" name="Rectangle 4"/>
          <p:cNvSpPr>
            <a:spLocks noChangeArrowheads="1"/>
          </p:cNvSpPr>
          <p:nvPr/>
        </p:nvSpPr>
        <p:spPr bwMode="auto">
          <a:xfrm>
            <a:off x="304800" y="3313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3734" name="Rectangle 5"/>
          <p:cNvSpPr>
            <a:spLocks noChangeArrowheads="1"/>
          </p:cNvSpPr>
          <p:nvPr/>
        </p:nvSpPr>
        <p:spPr bwMode="auto">
          <a:xfrm>
            <a:off x="304800" y="212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3735" name="Rectangle 6"/>
          <p:cNvSpPr>
            <a:spLocks noChangeArrowheads="1"/>
          </p:cNvSpPr>
          <p:nvPr/>
        </p:nvSpPr>
        <p:spPr bwMode="auto">
          <a:xfrm>
            <a:off x="304800" y="212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aphicFrame>
        <p:nvGraphicFramePr>
          <p:cNvPr id="73736" name="Object 21"/>
          <p:cNvGraphicFramePr>
            <a:graphicFrameLocks noChangeAspect="1"/>
          </p:cNvGraphicFramePr>
          <p:nvPr/>
        </p:nvGraphicFramePr>
        <p:xfrm>
          <a:off x="3552825" y="3749675"/>
          <a:ext cx="2314575" cy="1279525"/>
        </p:xfrm>
        <a:graphic>
          <a:graphicData uri="http://schemas.openxmlformats.org/presentationml/2006/ole">
            <mc:AlternateContent xmlns:mc="http://schemas.openxmlformats.org/markup-compatibility/2006">
              <mc:Choice xmlns:v="urn:schemas-microsoft-com:vml" Requires="v">
                <p:oleObj spid="_x0000_s73888" name="Equation" r:id="rId3" imgW="1575000" imgH="863640" progId="Equation.3">
                  <p:embed/>
                </p:oleObj>
              </mc:Choice>
              <mc:Fallback>
                <p:oleObj name="Equation" r:id="rId3" imgW="1575000" imgH="86364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825" y="3749675"/>
                        <a:ext cx="23145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7" name="Object 20"/>
          <p:cNvGraphicFramePr>
            <a:graphicFrameLocks noChangeAspect="1"/>
          </p:cNvGraphicFramePr>
          <p:nvPr/>
        </p:nvGraphicFramePr>
        <p:xfrm>
          <a:off x="4133850" y="2044700"/>
          <a:ext cx="1600200" cy="833438"/>
        </p:xfrm>
        <a:graphic>
          <a:graphicData uri="http://schemas.openxmlformats.org/presentationml/2006/ole">
            <mc:AlternateContent xmlns:mc="http://schemas.openxmlformats.org/markup-compatibility/2006">
              <mc:Choice xmlns:v="urn:schemas-microsoft-com:vml" Requires="v">
                <p:oleObj spid="_x0000_s73889" name="Equation" r:id="rId5" imgW="1092600" imgH="559080" progId="Equation.3">
                  <p:embed/>
                </p:oleObj>
              </mc:Choice>
              <mc:Fallback>
                <p:oleObj name="Equation" r:id="rId5" imgW="1092600" imgH="55908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850" y="2044700"/>
                        <a:ext cx="16002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14D16219-6827-4D88-AC28-BF5AF32C9352}"/>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78FE2251-00D2-4762-A074-911F69582C7E}"/>
              </a:ext>
            </a:extLst>
          </p:cNvPr>
          <p:cNvSpPr>
            <a:spLocks noGrp="1"/>
          </p:cNvSpPr>
          <p:nvPr>
            <p:ph type="sldNum" sz="quarter" idx="12"/>
          </p:nvPr>
        </p:nvSpPr>
        <p:spPr/>
        <p:txBody>
          <a:bodyPr/>
          <a:lstStyle/>
          <a:p>
            <a:pPr>
              <a:defRPr/>
            </a:pPr>
            <a:fld id="{D2DB2A2B-0A4B-4B62-BDA5-2B72A4CE149F}" type="slidenum">
              <a:rPr lang="en-US" altLang="en-US" smtClean="0"/>
              <a:pPr>
                <a:defRPr/>
              </a:pPr>
              <a:t>59</a:t>
            </a:fld>
            <a:endParaRPr lang="en-US" altLang="en-US"/>
          </a:p>
        </p:txBody>
      </p:sp>
    </p:spTree>
  </p:cSld>
  <p:clrMapOvr>
    <a:masterClrMapping/>
  </p:clrMapOvr>
  <p:transition spd="slow">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 Diagonal Corner Rectangle 14"/>
          <p:cNvSpPr/>
          <p:nvPr/>
        </p:nvSpPr>
        <p:spPr>
          <a:xfrm>
            <a:off x="215107" y="5181600"/>
            <a:ext cx="5652294" cy="838200"/>
          </a:xfrm>
          <a:prstGeom prst="round2DiagRect">
            <a:avLst/>
          </a:prstGeom>
          <a:gradFill flip="none" rotWithShape="1">
            <a:gsLst>
              <a:gs pos="32000">
                <a:schemeClr val="bg1"/>
              </a:gs>
              <a:gs pos="100000">
                <a:schemeClr val="accent6">
                  <a:lumMod val="40000"/>
                  <a:lumOff val="60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anchor="ctr"/>
          <a:lstStyle/>
          <a:p>
            <a:pPr marL="342900" indent="-342900">
              <a:spcBef>
                <a:spcPct val="20000"/>
              </a:spcBef>
              <a:buClr>
                <a:schemeClr val="folHlink"/>
              </a:buClr>
              <a:buSzPct val="80000"/>
              <a:buFont typeface="Wingdings" pitchFamily="2" charset="2"/>
              <a:buChar char="v"/>
              <a:defRPr/>
            </a:pPr>
            <a:r>
              <a:rPr lang="en-US" sz="2400" b="1" i="1" dirty="0" err="1">
                <a:solidFill>
                  <a:schemeClr val="tx1"/>
                </a:solidFill>
                <a:effectLst>
                  <a:outerShdw blurRad="38100" dist="38100" dir="2700000" algn="tl">
                    <a:srgbClr val="000000"/>
                  </a:outerShdw>
                </a:effectLst>
                <a:latin typeface="Trebuchet MS" pitchFamily="34" charset="0"/>
              </a:rPr>
              <a:t>Resolusi</a:t>
            </a:r>
            <a:r>
              <a:rPr lang="en-US" sz="2400" i="1" dirty="0">
                <a:solidFill>
                  <a:schemeClr val="tx1"/>
                </a:solidFill>
                <a:effectLst>
                  <a:outerShdw blurRad="38100" dist="38100" dir="2700000" algn="tl">
                    <a:srgbClr val="000000"/>
                  </a:outerShdw>
                </a:effectLst>
                <a:latin typeface="Trebuchet MS" pitchFamily="34" charset="0"/>
              </a:rPr>
              <a:t> :</a:t>
            </a:r>
            <a:r>
              <a:rPr lang="en-US" sz="2400" dirty="0">
                <a:solidFill>
                  <a:schemeClr val="tx1"/>
                </a:solidFill>
                <a:latin typeface="Trebuchet MS" pitchFamily="34" charset="0"/>
              </a:rPr>
              <a:t> </a:t>
            </a:r>
            <a:r>
              <a:rPr lang="en-US" sz="2400" i="1" dirty="0" err="1">
                <a:solidFill>
                  <a:schemeClr val="tx1"/>
                </a:solidFill>
                <a:latin typeface="Trebuchet MS" pitchFamily="34" charset="0"/>
              </a:rPr>
              <a:t>Nilai</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Skala</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Terkecil</a:t>
            </a:r>
            <a:endParaRPr lang="en-US" sz="2400" dirty="0">
              <a:solidFill>
                <a:schemeClr val="tx1"/>
              </a:solidFill>
              <a:latin typeface="Trebuchet MS" pitchFamily="34" charset="0"/>
            </a:endParaRPr>
          </a:p>
        </p:txBody>
      </p:sp>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463" name="Picture 2" descr="E:\Doc.perusahaan\Doc. Perusahaan\PT. Mutiara\foto model kalibrasi\Massa\DSC002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3" y="76200"/>
            <a:ext cx="1798637"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irc_mi" descr="Vernier%20Caliper_Mitutoyo_531-1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4138" y="84138"/>
            <a:ext cx="38560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Rectangle 8"/>
          <p:cNvSpPr>
            <a:spLocks noChangeArrowheads="1"/>
          </p:cNvSpPr>
          <p:nvPr/>
        </p:nvSpPr>
        <p:spPr bwMode="auto">
          <a:xfrm>
            <a:off x="6229350" y="5181600"/>
            <a:ext cx="27178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a:latin typeface="ArialMT"/>
              </a:rPr>
              <a:t>Resolution : smallest change in a </a:t>
            </a:r>
            <a:r>
              <a:rPr lang="en-US" sz="1400" b="1" i="1"/>
              <a:t>quantity </a:t>
            </a:r>
            <a:r>
              <a:rPr lang="en-US" sz="1400" i="1">
                <a:latin typeface="ArialMT"/>
              </a:rPr>
              <a:t>being measured that causes a perceptible change in the corresponding </a:t>
            </a:r>
            <a:r>
              <a:rPr lang="en-US" sz="1400" b="1" i="1"/>
              <a:t>Indication</a:t>
            </a:r>
          </a:p>
          <a:p>
            <a:pPr algn="r"/>
            <a:r>
              <a:rPr lang="en-US" sz="1400" i="1"/>
              <a:t> (JCGM 200 – 2012)</a:t>
            </a:r>
          </a:p>
        </p:txBody>
      </p:sp>
      <p:pic>
        <p:nvPicPr>
          <p:cNvPr id="2" name="Picture 1"/>
          <p:cNvPicPr>
            <a:picLocks noChangeAspect="1"/>
          </p:cNvPicPr>
          <p:nvPr/>
        </p:nvPicPr>
        <p:blipFill>
          <a:blip r:embed="rId6"/>
          <a:stretch>
            <a:fillRect/>
          </a:stretch>
        </p:blipFill>
        <p:spPr>
          <a:xfrm>
            <a:off x="1411287" y="1832361"/>
            <a:ext cx="6176963" cy="3174614"/>
          </a:xfrm>
          <a:prstGeom prst="rect">
            <a:avLst/>
          </a:prstGeom>
        </p:spPr>
      </p:pic>
      <p:sp>
        <p:nvSpPr>
          <p:cNvPr id="3" name="Footer Placeholder 2">
            <a:extLst>
              <a:ext uri="{FF2B5EF4-FFF2-40B4-BE49-F238E27FC236}">
                <a16:creationId xmlns:a16="http://schemas.microsoft.com/office/drawing/2014/main" id="{272EF7EF-39D7-41E5-9BE3-22A3ECA2BD6F}"/>
              </a:ext>
            </a:extLst>
          </p:cNvPr>
          <p:cNvSpPr>
            <a:spLocks noGrp="1"/>
          </p:cNvSpPr>
          <p:nvPr>
            <p:ph type="ftr" sz="quarter" idx="11"/>
          </p:nvPr>
        </p:nvSpPr>
        <p:spPr/>
        <p:txBody>
          <a:bodyPr/>
          <a:lstStyle/>
          <a:p>
            <a:pPr>
              <a:defRPr/>
            </a:pPr>
            <a:r>
              <a:rPr lang="en-US"/>
              <a:t>Caliper 01/Rev 01 (c)Copyright, sentral sistem, Juli 2020</a:t>
            </a:r>
          </a:p>
        </p:txBody>
      </p:sp>
      <p:sp>
        <p:nvSpPr>
          <p:cNvPr id="4" name="Slide Number Placeholder 3">
            <a:extLst>
              <a:ext uri="{FF2B5EF4-FFF2-40B4-BE49-F238E27FC236}">
                <a16:creationId xmlns:a16="http://schemas.microsoft.com/office/drawing/2014/main" id="{EA053D85-C51C-414A-8076-37A932EC6342}"/>
              </a:ext>
            </a:extLst>
          </p:cNvPr>
          <p:cNvSpPr>
            <a:spLocks noGrp="1"/>
          </p:cNvSpPr>
          <p:nvPr>
            <p:ph type="sldNum" sz="quarter" idx="12"/>
          </p:nvPr>
        </p:nvSpPr>
        <p:spPr/>
        <p:txBody>
          <a:bodyPr/>
          <a:lstStyle/>
          <a:p>
            <a:pPr>
              <a:defRPr/>
            </a:pPr>
            <a:fld id="{0CA190D7-0CAF-4888-A021-77AA86A3B25A}" type="slidenum">
              <a:rPr lang="en-US" altLang="en-US" smtClean="0"/>
              <a:pPr>
                <a:defRPr/>
              </a:pPr>
              <a:t>6</a:t>
            </a:fld>
            <a:endParaRPr lang="en-US" altLang="en-US"/>
          </a:p>
        </p:txBody>
      </p:sp>
    </p:spTree>
    <p:extLst>
      <p:ext uri="{BB962C8B-B14F-4D97-AF65-F5344CB8AC3E}">
        <p14:creationId xmlns:p14="http://schemas.microsoft.com/office/powerpoint/2010/main" val="588806710"/>
      </p:ext>
    </p:extLst>
  </p:cSld>
  <p:clrMapOvr>
    <a:masterClrMapping/>
  </p:clrMapOvr>
  <p:transition>
    <p:dissolv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8"/>
          <p:cNvSpPr>
            <a:spLocks noGrp="1" noChangeArrowheads="1"/>
          </p:cNvSpPr>
          <p:nvPr>
            <p:ph idx="1"/>
          </p:nvPr>
        </p:nvSpPr>
        <p:spPr>
          <a:xfrm>
            <a:off x="990600" y="609600"/>
            <a:ext cx="7772400" cy="5029200"/>
          </a:xfrm>
        </p:spPr>
        <p:txBody>
          <a:bodyPr rtlCol="0">
            <a:normAutofit/>
          </a:bodyPr>
          <a:lstStyle/>
          <a:p>
            <a:pPr marL="457200" indent="-457200" eaLnBrk="1" fontAlgn="auto" hangingPunct="1">
              <a:spcAft>
                <a:spcPts val="0"/>
              </a:spcAft>
              <a:buFont typeface="Wingdings" pitchFamily="2" charset="2"/>
              <a:buNone/>
              <a:defRPr/>
            </a:pPr>
            <a:r>
              <a:rPr lang="en-US" sz="2400" b="1" i="1" dirty="0" err="1">
                <a:latin typeface="Trebuchet MS" pitchFamily="34" charset="0"/>
              </a:rPr>
              <a:t>Ketidakpastian</a:t>
            </a:r>
            <a:r>
              <a:rPr lang="en-US" sz="2400" b="1" i="1" dirty="0">
                <a:latin typeface="Trebuchet MS" pitchFamily="34" charset="0"/>
              </a:rPr>
              <a:t> </a:t>
            </a:r>
            <a:r>
              <a:rPr lang="en-US" sz="2400" b="1" i="1" dirty="0" err="1">
                <a:latin typeface="Trebuchet MS" pitchFamily="34" charset="0"/>
              </a:rPr>
              <a:t>Kalibrasi</a:t>
            </a:r>
            <a:r>
              <a:rPr lang="en-US" sz="2400" b="1" i="1" dirty="0">
                <a:latin typeface="Trebuchet MS" pitchFamily="34" charset="0"/>
              </a:rPr>
              <a:t> Caliper</a:t>
            </a:r>
          </a:p>
          <a:p>
            <a:pPr marL="457200" indent="-457200" eaLnBrk="1" fontAlgn="auto" hangingPunct="1">
              <a:spcAft>
                <a:spcPts val="0"/>
              </a:spcAft>
              <a:buFont typeface="Wingdings" pitchFamily="2" charset="2"/>
              <a:buNone/>
              <a:defRPr/>
            </a:pPr>
            <a:r>
              <a:rPr lang="en-US" sz="2000" b="1" i="1" dirty="0">
                <a:latin typeface="Trebuchet MS" pitchFamily="34" charset="0"/>
              </a:rPr>
              <a:t>	</a:t>
            </a:r>
          </a:p>
          <a:p>
            <a:pPr marL="457200" indent="-457200" eaLnBrk="1" fontAlgn="auto" hangingPunct="1">
              <a:spcAft>
                <a:spcPts val="0"/>
              </a:spcAft>
              <a:buFont typeface="Wingdings" pitchFamily="2" charset="2"/>
              <a:buNone/>
              <a:defRPr/>
            </a:pPr>
            <a:endParaRPr lang="en-US" sz="2000" b="1" i="1" dirty="0">
              <a:latin typeface="Trebuchet MS" pitchFamily="34" charset="0"/>
            </a:endParaRPr>
          </a:p>
          <a:p>
            <a:pPr marL="457200" indent="-457200" eaLnBrk="1" fontAlgn="auto" hangingPunct="1">
              <a:spcAft>
                <a:spcPts val="0"/>
              </a:spcAft>
              <a:buFont typeface="Wingdings" pitchFamily="2" charset="2"/>
              <a:buNone/>
              <a:defRPr/>
            </a:pPr>
            <a:r>
              <a:rPr lang="en-US" sz="2000" b="1" i="1" dirty="0">
                <a:latin typeface="Trebuchet MS" pitchFamily="34" charset="0"/>
              </a:rPr>
              <a:t>	</a:t>
            </a:r>
            <a:r>
              <a:rPr lang="en-US" sz="2400" i="1" dirty="0">
                <a:latin typeface="Trebuchet MS" pitchFamily="34" charset="0"/>
              </a:rPr>
              <a:t>Ada lima </a:t>
            </a:r>
            <a:r>
              <a:rPr lang="en-US" sz="2400" i="1" dirty="0" err="1">
                <a:latin typeface="Trebuchet MS" pitchFamily="34" charset="0"/>
              </a:rPr>
              <a:t>faktor</a:t>
            </a:r>
            <a:r>
              <a:rPr lang="en-US" sz="2400" i="1" dirty="0">
                <a:latin typeface="Trebuchet MS" pitchFamily="34" charset="0"/>
              </a:rPr>
              <a:t> yang </a:t>
            </a:r>
            <a:r>
              <a:rPr lang="en-US" sz="2400" i="1" dirty="0" err="1">
                <a:latin typeface="Trebuchet MS" pitchFamily="34" charset="0"/>
              </a:rPr>
              <a:t>harus</a:t>
            </a:r>
            <a:r>
              <a:rPr lang="en-US" sz="2400" i="1" dirty="0">
                <a:latin typeface="Trebuchet MS" pitchFamily="34" charset="0"/>
              </a:rPr>
              <a:t> </a:t>
            </a:r>
            <a:r>
              <a:rPr lang="en-US" sz="2400" i="1" dirty="0" err="1">
                <a:latin typeface="Trebuchet MS" pitchFamily="34" charset="0"/>
              </a:rPr>
              <a:t>diperhitungkan</a:t>
            </a:r>
            <a:r>
              <a:rPr lang="en-US" sz="2400" i="1" dirty="0">
                <a:latin typeface="Trebuchet MS" pitchFamily="34" charset="0"/>
              </a:rPr>
              <a:t> </a:t>
            </a:r>
            <a:r>
              <a:rPr lang="en-US" sz="2400" i="1" dirty="0" err="1">
                <a:latin typeface="Trebuchet MS" pitchFamily="34" charset="0"/>
              </a:rPr>
              <a:t>dalam</a:t>
            </a:r>
            <a:r>
              <a:rPr lang="en-US" sz="2400" i="1" dirty="0">
                <a:latin typeface="Trebuchet MS" pitchFamily="34" charset="0"/>
              </a:rPr>
              <a:t> </a:t>
            </a:r>
            <a:r>
              <a:rPr lang="en-US" sz="2400" i="1" dirty="0" err="1">
                <a:latin typeface="Trebuchet MS" pitchFamily="34" charset="0"/>
              </a:rPr>
              <a:t>estimasi</a:t>
            </a:r>
            <a:r>
              <a:rPr lang="en-US" sz="2400" i="1" dirty="0">
                <a:latin typeface="Trebuchet MS" pitchFamily="34" charset="0"/>
              </a:rPr>
              <a:t>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kalibrasi</a:t>
            </a:r>
            <a:r>
              <a:rPr lang="id-ID" sz="2400" i="1" dirty="0">
                <a:latin typeface="Trebuchet MS" pitchFamily="34" charset="0"/>
              </a:rPr>
              <a:t> </a:t>
            </a:r>
            <a:r>
              <a:rPr lang="en-US" sz="2400" i="1" dirty="0">
                <a:latin typeface="Trebuchet MS" pitchFamily="34" charset="0"/>
              </a:rPr>
              <a:t>caliper :</a:t>
            </a:r>
          </a:p>
          <a:p>
            <a:pPr marL="457200" indent="-457200" eaLnBrk="1" fontAlgn="auto" hangingPunct="1">
              <a:spcAft>
                <a:spcPts val="0"/>
              </a:spcAft>
              <a:buFont typeface="Wingdings" pitchFamily="2" charset="2"/>
              <a:buNone/>
              <a:defRPr/>
            </a:pPr>
            <a:endParaRPr lang="en-US" sz="2400" i="1" dirty="0">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1. </a:t>
            </a:r>
            <a:r>
              <a:rPr lang="en-US" sz="2400" i="1" dirty="0" err="1">
                <a:latin typeface="Trebuchet MS" pitchFamily="34" charset="0"/>
              </a:rPr>
              <a:t>Ketidakpastian</a:t>
            </a:r>
            <a:r>
              <a:rPr lang="en-US" sz="2400" i="1" dirty="0">
                <a:latin typeface="Trebuchet MS" pitchFamily="34" charset="0"/>
              </a:rPr>
              <a:t> </a:t>
            </a:r>
            <a:r>
              <a:rPr lang="id-ID" sz="2400" i="1" dirty="0">
                <a:latin typeface="Trebuchet MS" pitchFamily="34" charset="0"/>
              </a:rPr>
              <a:t>gauge block</a:t>
            </a:r>
            <a:r>
              <a:rPr lang="en-US" sz="2400" i="1" dirty="0">
                <a:latin typeface="Trebuchet MS" pitchFamily="34" charset="0"/>
              </a:rPr>
              <a:t> </a:t>
            </a:r>
            <a:r>
              <a:rPr lang="en-US" sz="2400" i="1" dirty="0" err="1">
                <a:latin typeface="Trebuchet MS" pitchFamily="34" charset="0"/>
              </a:rPr>
              <a:t>standar</a:t>
            </a:r>
            <a:r>
              <a:rPr lang="en-US" sz="2400" i="1" dirty="0">
                <a:latin typeface="Trebuchet MS" pitchFamily="34" charset="0"/>
              </a:rPr>
              <a:t> (u</a:t>
            </a:r>
            <a:r>
              <a:rPr lang="en-US" sz="2400" i="1" baseline="-25000" dirty="0">
                <a:latin typeface="Trebuchet MS" pitchFamily="34" charset="0"/>
              </a:rPr>
              <a:t>1</a:t>
            </a:r>
            <a:r>
              <a:rPr lang="en-US" sz="2400" i="1" dirty="0">
                <a:latin typeface="Trebuchet MS" pitchFamily="34" charset="0"/>
              </a:rPr>
              <a:t>)</a:t>
            </a:r>
          </a:p>
          <a:p>
            <a:pPr marL="457200" indent="-457200" eaLnBrk="1" fontAlgn="auto" hangingPunct="1">
              <a:spcAft>
                <a:spcPts val="0"/>
              </a:spcAft>
              <a:buFont typeface="Wingdings" pitchFamily="2" charset="2"/>
              <a:buNone/>
              <a:defRPr/>
            </a:pPr>
            <a:r>
              <a:rPr lang="en-US" sz="2400" i="1" dirty="0">
                <a:latin typeface="Trebuchet MS" pitchFamily="34" charset="0"/>
              </a:rPr>
              <a:t>	2. </a:t>
            </a:r>
            <a:r>
              <a:rPr lang="en-US" sz="2400" i="1" dirty="0" err="1">
                <a:latin typeface="Trebuchet MS" pitchFamily="34" charset="0"/>
              </a:rPr>
              <a:t>Ketidakpastian</a:t>
            </a:r>
            <a:r>
              <a:rPr lang="en-US" sz="2400" i="1" dirty="0">
                <a:latin typeface="Trebuchet MS" pitchFamily="34" charset="0"/>
              </a:rPr>
              <a:t> Repeatability (u</a:t>
            </a:r>
            <a:r>
              <a:rPr lang="en-US" sz="2400" i="1" baseline="-25000" dirty="0">
                <a:latin typeface="Trebuchet MS" pitchFamily="34" charset="0"/>
              </a:rPr>
              <a:t>2</a:t>
            </a:r>
            <a:r>
              <a:rPr lang="en-US" sz="2400" i="1" dirty="0">
                <a:latin typeface="Trebuchet MS" pitchFamily="34" charset="0"/>
              </a:rPr>
              <a:t>) </a:t>
            </a:r>
          </a:p>
          <a:p>
            <a:pPr marL="457200" indent="-457200" eaLnBrk="1" fontAlgn="auto" hangingPunct="1">
              <a:spcAft>
                <a:spcPts val="0"/>
              </a:spcAft>
              <a:buFont typeface="Wingdings" pitchFamily="2" charset="2"/>
              <a:buNone/>
              <a:defRPr/>
            </a:pPr>
            <a:r>
              <a:rPr lang="en-US" sz="2400" i="1" dirty="0">
                <a:latin typeface="Trebuchet MS" pitchFamily="34" charset="0"/>
              </a:rPr>
              <a:t>	3.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Resolusi</a:t>
            </a:r>
            <a:r>
              <a:rPr lang="en-US" sz="2400" i="1" dirty="0">
                <a:latin typeface="Trebuchet MS" pitchFamily="34" charset="0"/>
              </a:rPr>
              <a:t> </a:t>
            </a:r>
            <a:r>
              <a:rPr lang="id-ID" sz="2400" i="1" dirty="0">
                <a:latin typeface="Trebuchet MS" pitchFamily="34" charset="0"/>
              </a:rPr>
              <a:t>dial </a:t>
            </a:r>
            <a:r>
              <a:rPr lang="en-US" sz="2400" i="1" dirty="0">
                <a:latin typeface="Trebuchet MS" pitchFamily="34" charset="0"/>
              </a:rPr>
              <a:t>caliper (u</a:t>
            </a:r>
            <a:r>
              <a:rPr lang="en-US" sz="2400" i="1" baseline="-25000" dirty="0">
                <a:latin typeface="Trebuchet MS" pitchFamily="34" charset="0"/>
              </a:rPr>
              <a:t>3</a:t>
            </a:r>
            <a:r>
              <a:rPr lang="en-US" sz="2400" i="1" dirty="0">
                <a:latin typeface="Trebuchet MS" pitchFamily="34" charset="0"/>
              </a:rPr>
              <a:t>)</a:t>
            </a:r>
          </a:p>
          <a:p>
            <a:pPr marL="457200" indent="-457200" eaLnBrk="1" fontAlgn="auto" hangingPunct="1">
              <a:spcAft>
                <a:spcPts val="0"/>
              </a:spcAft>
              <a:buFont typeface="Wingdings" pitchFamily="2" charset="2"/>
              <a:buNone/>
              <a:defRPr/>
            </a:pPr>
            <a:r>
              <a:rPr lang="en-US" sz="2400" i="1" dirty="0">
                <a:latin typeface="Trebuchet MS" pitchFamily="34" charset="0"/>
              </a:rPr>
              <a:t>	4.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akibat</a:t>
            </a:r>
            <a:r>
              <a:rPr lang="en-US" sz="2400" i="1" dirty="0">
                <a:latin typeface="Trebuchet MS" pitchFamily="34" charset="0"/>
              </a:rPr>
              <a:t> </a:t>
            </a:r>
            <a:r>
              <a:rPr lang="en-US" sz="2400" i="1" dirty="0" err="1">
                <a:latin typeface="Trebuchet MS" pitchFamily="34" charset="0"/>
              </a:rPr>
              <a:t>pengaruh</a:t>
            </a:r>
            <a:r>
              <a:rPr lang="en-US" sz="2400" i="1" dirty="0">
                <a:latin typeface="Trebuchet MS" pitchFamily="34" charset="0"/>
              </a:rPr>
              <a:t> </a:t>
            </a:r>
            <a:r>
              <a:rPr lang="id-ID" sz="2400" i="1" dirty="0">
                <a:latin typeface="Trebuchet MS" pitchFamily="34" charset="0"/>
              </a:rPr>
              <a:t>suhu</a:t>
            </a:r>
            <a:r>
              <a:rPr lang="en-US" sz="2400" i="1" dirty="0">
                <a:latin typeface="Trebuchet MS" pitchFamily="34" charset="0"/>
              </a:rPr>
              <a:t> (u</a:t>
            </a:r>
            <a:r>
              <a:rPr lang="en-US" sz="2400" i="1" baseline="-25000" dirty="0">
                <a:latin typeface="Trebuchet MS" pitchFamily="34" charset="0"/>
              </a:rPr>
              <a:t>4</a:t>
            </a:r>
            <a:r>
              <a:rPr lang="en-US" sz="2400" i="1" dirty="0">
                <a:latin typeface="Trebuchet MS" pitchFamily="34" charset="0"/>
              </a:rPr>
              <a:t>)</a:t>
            </a:r>
          </a:p>
          <a:p>
            <a:pPr marL="804863" indent="-341313" eaLnBrk="1" fontAlgn="auto" hangingPunct="1">
              <a:spcAft>
                <a:spcPts val="0"/>
              </a:spcAft>
              <a:buFont typeface="Wingdings" pitchFamily="2" charset="2"/>
              <a:buNone/>
              <a:defRPr/>
            </a:pPr>
            <a:r>
              <a:rPr lang="en-US" sz="2400" i="1" dirty="0">
                <a:latin typeface="Trebuchet MS" pitchFamily="34" charset="0"/>
              </a:rPr>
              <a:t>5.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koreksi</a:t>
            </a:r>
            <a:r>
              <a:rPr lang="en-US" sz="2400" i="1" dirty="0">
                <a:latin typeface="Trebuchet MS" pitchFamily="34" charset="0"/>
              </a:rPr>
              <a:t> </a:t>
            </a:r>
            <a:r>
              <a:rPr lang="en-US" sz="2400" i="1" dirty="0" err="1">
                <a:latin typeface="Trebuchet MS" pitchFamily="34" charset="0"/>
              </a:rPr>
              <a:t>mekanik</a:t>
            </a:r>
            <a:r>
              <a:rPr lang="en-US" sz="2400" i="1" dirty="0">
                <a:latin typeface="Trebuchet MS" pitchFamily="34" charset="0"/>
              </a:rPr>
              <a:t> (u</a:t>
            </a:r>
            <a:r>
              <a:rPr lang="en-US" sz="2400" i="1" baseline="-25000" dirty="0">
                <a:latin typeface="Trebuchet MS" pitchFamily="34" charset="0"/>
              </a:rPr>
              <a:t>5</a:t>
            </a:r>
            <a:r>
              <a:rPr lang="en-US" sz="2400" i="1" dirty="0">
                <a:latin typeface="Trebuchet MS" pitchFamily="34" charset="0"/>
              </a:rPr>
              <a:t>)</a:t>
            </a:r>
            <a:endParaRPr lang="id-ID" sz="2400" i="1" dirty="0">
              <a:latin typeface="Trebuchet MS" pitchFamily="34" charset="0"/>
            </a:endParaRPr>
          </a:p>
          <a:p>
            <a:pPr marL="457200" indent="-457200" eaLnBrk="1" fontAlgn="auto" hangingPunct="1">
              <a:spcAft>
                <a:spcPts val="0"/>
              </a:spcAft>
              <a:buFont typeface="Wingdings" pitchFamily="2" charset="2"/>
              <a:buNone/>
              <a:defRPr/>
            </a:pPr>
            <a:r>
              <a:rPr lang="en-US" sz="2000" b="1" i="1" dirty="0">
                <a:latin typeface="Trebuchet MS" pitchFamily="34" charset="0"/>
              </a:rPr>
              <a:t>	</a:t>
            </a:r>
            <a:endParaRPr lang="en-US" sz="2000" dirty="0">
              <a:latin typeface="Trebuchet MS" pitchFamily="34" charset="0"/>
            </a:endParaRPr>
          </a:p>
        </p:txBody>
      </p:sp>
      <p:sp>
        <p:nvSpPr>
          <p:cNvPr id="7475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4756"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475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475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0" name="Rectangle 9"/>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1E0D8AE0-3C4A-4A65-A698-8CC987F9D96F}"/>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BBEC88B3-0D43-404F-8F71-1238BC217B75}"/>
              </a:ext>
            </a:extLst>
          </p:cNvPr>
          <p:cNvSpPr>
            <a:spLocks noGrp="1"/>
          </p:cNvSpPr>
          <p:nvPr>
            <p:ph type="sldNum" sz="quarter" idx="12"/>
          </p:nvPr>
        </p:nvSpPr>
        <p:spPr/>
        <p:txBody>
          <a:bodyPr/>
          <a:lstStyle/>
          <a:p>
            <a:pPr>
              <a:defRPr/>
            </a:pPr>
            <a:fld id="{D2DB2A2B-0A4B-4B62-BDA5-2B72A4CE149F}" type="slidenum">
              <a:rPr lang="en-US" altLang="en-US" smtClean="0"/>
              <a:pPr>
                <a:defRPr/>
              </a:pPr>
              <a:t>60</a:t>
            </a:fld>
            <a:endParaRPr lang="en-US" altLang="en-US"/>
          </a:p>
        </p:txBody>
      </p:sp>
    </p:spTree>
  </p:cSld>
  <p:clrMapOvr>
    <a:masterClrMapping/>
  </p:clrMapOvr>
  <p:transition spd="slow">
    <p:pull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5" name="Rectangle 7"/>
          <p:cNvSpPr>
            <a:spLocks noGrp="1" noChangeArrowheads="1"/>
          </p:cNvSpPr>
          <p:nvPr>
            <p:ph idx="1"/>
          </p:nvPr>
        </p:nvSpPr>
        <p:spPr>
          <a:xfrm>
            <a:off x="914400" y="533400"/>
            <a:ext cx="8229600" cy="5029200"/>
          </a:xfrm>
        </p:spPr>
        <p:txBody>
          <a:bodyPr rtlCol="0">
            <a:normAutofit lnSpcReduction="10000"/>
          </a:bodyPr>
          <a:lstStyle/>
          <a:p>
            <a:pPr marL="457200" indent="-457200" eaLnBrk="1" fontAlgn="auto" hangingPunct="1">
              <a:spcBef>
                <a:spcPts val="580"/>
              </a:spcBef>
              <a:spcAft>
                <a:spcPts val="0"/>
              </a:spcAft>
              <a:buFont typeface="Wingdings" pitchFamily="2" charset="2"/>
              <a:buNone/>
              <a:defRPr/>
            </a:pPr>
            <a:r>
              <a:rPr lang="id-ID" sz="2400" b="1" i="1" dirty="0">
                <a:latin typeface="Trebuchet MS" pitchFamily="34" charset="0"/>
              </a:rPr>
              <a:t> </a:t>
            </a:r>
            <a:r>
              <a:rPr lang="en-US" sz="2400" b="1" i="1" dirty="0" err="1">
                <a:latin typeface="Trebuchet MS" pitchFamily="34" charset="0"/>
              </a:rPr>
              <a:t>Ketidakpastian</a:t>
            </a:r>
            <a:r>
              <a:rPr lang="en-US" sz="2400" b="1" i="1" dirty="0">
                <a:latin typeface="Trebuchet MS" pitchFamily="34" charset="0"/>
              </a:rPr>
              <a:t> </a:t>
            </a:r>
            <a:r>
              <a:rPr lang="id-ID" sz="2400" b="1" i="1" dirty="0">
                <a:latin typeface="Trebuchet MS" pitchFamily="34" charset="0"/>
              </a:rPr>
              <a:t>Gauge block</a:t>
            </a:r>
            <a:r>
              <a:rPr lang="en-US" sz="2400" b="1" i="1" dirty="0">
                <a:latin typeface="Trebuchet MS" pitchFamily="34" charset="0"/>
              </a:rPr>
              <a:t> </a:t>
            </a:r>
            <a:r>
              <a:rPr lang="en-US" sz="2400" b="1" i="1" dirty="0" err="1">
                <a:latin typeface="Trebuchet MS" pitchFamily="34" charset="0"/>
              </a:rPr>
              <a:t>standar</a:t>
            </a:r>
            <a:r>
              <a:rPr lang="en-US" sz="2400" b="1" i="1" dirty="0">
                <a:latin typeface="Trebuchet MS" pitchFamily="34" charset="0"/>
              </a:rPr>
              <a:t> (u</a:t>
            </a:r>
            <a:r>
              <a:rPr lang="en-US" sz="2400" b="1" i="1" baseline="-25000" dirty="0">
                <a:latin typeface="Trebuchet MS" pitchFamily="34" charset="0"/>
              </a:rPr>
              <a:t>1</a:t>
            </a:r>
            <a:r>
              <a:rPr lang="en-US" sz="2400" b="1" i="1" dirty="0">
                <a:latin typeface="Trebuchet MS" pitchFamily="34" charset="0"/>
              </a:rPr>
              <a:t>)</a:t>
            </a:r>
          </a:p>
          <a:p>
            <a:pPr marL="457200" indent="-457200" eaLnBrk="1" fontAlgn="auto" hangingPunct="1">
              <a:spcBef>
                <a:spcPts val="580"/>
              </a:spcBef>
              <a:spcAft>
                <a:spcPts val="0"/>
              </a:spcAft>
              <a:buFont typeface="Wingdings" pitchFamily="2" charset="2"/>
              <a:buNone/>
              <a:defRPr/>
            </a:pPr>
            <a:endParaRPr lang="en-US" sz="2400" b="1" i="1" dirty="0">
              <a:latin typeface="Trebuchet MS" pitchFamily="34" charset="0"/>
            </a:endParaRPr>
          </a:p>
          <a:p>
            <a:pPr marL="457200" indent="-457200" eaLnBrk="1" fontAlgn="auto" hangingPunct="1">
              <a:spcBef>
                <a:spcPts val="580"/>
              </a:spcBef>
              <a:spcAft>
                <a:spcPts val="0"/>
              </a:spcAft>
              <a:buFont typeface="Wingdings" pitchFamily="2" charset="2"/>
              <a:buNone/>
              <a:defRPr/>
            </a:pPr>
            <a:r>
              <a:rPr lang="en-US" sz="2000" b="1" i="1" dirty="0">
                <a:latin typeface="Trebuchet MS" pitchFamily="34" charset="0"/>
              </a:rPr>
              <a:t>	</a:t>
            </a:r>
          </a:p>
          <a:p>
            <a:pPr marL="457200" indent="-457200" eaLnBrk="1" fontAlgn="auto" hangingPunct="1">
              <a:spcBef>
                <a:spcPts val="580"/>
              </a:spcBef>
              <a:spcAft>
                <a:spcPts val="0"/>
              </a:spcAft>
              <a:buFont typeface="Wingdings" pitchFamily="2" charset="2"/>
              <a:buNone/>
              <a:defRPr/>
            </a:pPr>
            <a:r>
              <a:rPr lang="en-US" sz="2000" b="1" i="1" dirty="0">
                <a:latin typeface="Trebuchet MS" pitchFamily="34" charset="0"/>
              </a:rPr>
              <a:t>	</a:t>
            </a:r>
            <a:r>
              <a:rPr lang="en-US" sz="2400" i="1" dirty="0" err="1">
                <a:latin typeface="Trebuchet MS" pitchFamily="34" charset="0"/>
              </a:rPr>
              <a:t>Dilihat</a:t>
            </a:r>
            <a:r>
              <a:rPr lang="en-US" sz="2400" i="1" dirty="0">
                <a:latin typeface="Trebuchet MS" pitchFamily="34" charset="0"/>
              </a:rPr>
              <a:t> </a:t>
            </a:r>
            <a:r>
              <a:rPr lang="en-US" sz="2400" i="1" dirty="0" err="1">
                <a:latin typeface="Trebuchet MS" pitchFamily="34" charset="0"/>
              </a:rPr>
              <a:t>dari</a:t>
            </a:r>
            <a:r>
              <a:rPr lang="en-US" sz="2400" i="1" dirty="0">
                <a:latin typeface="Trebuchet MS" pitchFamily="34" charset="0"/>
              </a:rPr>
              <a:t> </a:t>
            </a:r>
            <a:r>
              <a:rPr lang="en-US" sz="2400" i="1" dirty="0" err="1">
                <a:latin typeface="Trebuchet MS" pitchFamily="34" charset="0"/>
              </a:rPr>
              <a:t>sertifikat</a:t>
            </a:r>
            <a:r>
              <a:rPr lang="en-US" sz="2400" i="1" dirty="0">
                <a:latin typeface="Trebuchet MS" pitchFamily="34" charset="0"/>
              </a:rPr>
              <a:t> </a:t>
            </a:r>
            <a:r>
              <a:rPr lang="en-US" sz="2400" i="1" dirty="0" err="1">
                <a:latin typeface="Trebuchet MS" pitchFamily="34" charset="0"/>
              </a:rPr>
              <a:t>kalibrasi</a:t>
            </a:r>
            <a:r>
              <a:rPr lang="en-US" sz="2400" i="1" dirty="0">
                <a:latin typeface="Trebuchet MS" pitchFamily="34" charset="0"/>
              </a:rPr>
              <a:t> </a:t>
            </a:r>
            <a:r>
              <a:rPr lang="id-ID" sz="2400" i="1" dirty="0">
                <a:latin typeface="Trebuchet MS" pitchFamily="34" charset="0"/>
              </a:rPr>
              <a:t>gauge block</a:t>
            </a:r>
            <a:r>
              <a:rPr lang="en-US" sz="2400" i="1" dirty="0">
                <a:latin typeface="Trebuchet MS" pitchFamily="34" charset="0"/>
              </a:rPr>
              <a:t> </a:t>
            </a:r>
            <a:r>
              <a:rPr lang="en-US" sz="2400" i="1" dirty="0" err="1">
                <a:latin typeface="Trebuchet MS" pitchFamily="34" charset="0"/>
              </a:rPr>
              <a:t>standar</a:t>
            </a:r>
            <a:r>
              <a:rPr lang="en-US" sz="2400" i="1" dirty="0">
                <a:latin typeface="Trebuchet MS" pitchFamily="34" charset="0"/>
              </a:rPr>
              <a:t> yang </a:t>
            </a:r>
            <a:r>
              <a:rPr lang="en-US" sz="2400" i="1" dirty="0" err="1">
                <a:latin typeface="Trebuchet MS" pitchFamily="34" charset="0"/>
              </a:rPr>
              <a:t>digunakan</a:t>
            </a:r>
            <a:r>
              <a:rPr lang="en-US" sz="2400" i="1" dirty="0">
                <a:latin typeface="Trebuchet MS" pitchFamily="34" charset="0"/>
              </a:rPr>
              <a:t>, </a:t>
            </a:r>
            <a:r>
              <a:rPr lang="en-US" sz="2400" i="1" dirty="0" err="1">
                <a:latin typeface="Trebuchet MS" pitchFamily="34" charset="0"/>
              </a:rPr>
              <a:t>kemudian</a:t>
            </a:r>
            <a:r>
              <a:rPr lang="en-US" sz="2400" i="1" dirty="0">
                <a:latin typeface="Trebuchet MS" pitchFamily="34" charset="0"/>
              </a:rPr>
              <a:t> </a:t>
            </a:r>
            <a:r>
              <a:rPr lang="en-US" sz="2400" i="1" dirty="0" err="1">
                <a:latin typeface="Trebuchet MS" pitchFamily="34" charset="0"/>
              </a:rPr>
              <a:t>hitung</a:t>
            </a:r>
            <a:r>
              <a:rPr lang="en-US" sz="2400" i="1" dirty="0">
                <a:latin typeface="Trebuchet MS" pitchFamily="34" charset="0"/>
              </a:rPr>
              <a:t>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bakunya</a:t>
            </a:r>
            <a:r>
              <a:rPr lang="en-US" sz="2400" i="1" dirty="0">
                <a:latin typeface="Trebuchet MS" pitchFamily="34" charset="0"/>
              </a:rPr>
              <a:t> </a:t>
            </a:r>
            <a:r>
              <a:rPr lang="en-US" sz="2400" i="1" dirty="0" err="1">
                <a:latin typeface="Trebuchet MS" pitchFamily="34" charset="0"/>
              </a:rPr>
              <a:t>dengan</a:t>
            </a:r>
            <a:r>
              <a:rPr lang="en-US" sz="2400" i="1" dirty="0">
                <a:latin typeface="Trebuchet MS" pitchFamily="34" charset="0"/>
              </a:rPr>
              <a:t> </a:t>
            </a:r>
            <a:r>
              <a:rPr lang="en-US" sz="2400" i="1" dirty="0" err="1">
                <a:latin typeface="Trebuchet MS" pitchFamily="34" charset="0"/>
              </a:rPr>
              <a:t>rumus</a:t>
            </a:r>
            <a:r>
              <a:rPr lang="en-US" sz="2400" i="1" dirty="0">
                <a:latin typeface="Trebuchet MS" pitchFamily="34" charset="0"/>
              </a:rPr>
              <a:t> :</a:t>
            </a:r>
          </a:p>
          <a:p>
            <a:pPr marL="457200" indent="-457200" eaLnBrk="1" fontAlgn="auto" hangingPunct="1">
              <a:spcBef>
                <a:spcPts val="580"/>
              </a:spcBef>
              <a:spcAft>
                <a:spcPts val="0"/>
              </a:spcAft>
              <a:buFont typeface="Wingdings" pitchFamily="2" charset="2"/>
              <a:buNone/>
              <a:defRPr/>
            </a:pPr>
            <a:endParaRPr lang="en-US" sz="2400" i="1" dirty="0">
              <a:latin typeface="Trebuchet MS" pitchFamily="34" charset="0"/>
            </a:endParaRPr>
          </a:p>
          <a:p>
            <a:pPr marL="457200" indent="-457200" eaLnBrk="1" fontAlgn="auto" hangingPunct="1">
              <a:spcBef>
                <a:spcPts val="580"/>
              </a:spcBef>
              <a:spcAft>
                <a:spcPts val="0"/>
              </a:spcAft>
              <a:buFont typeface="Wingdings" pitchFamily="2" charset="2"/>
              <a:buNone/>
              <a:defRPr/>
            </a:pPr>
            <a:r>
              <a:rPr lang="en-US" sz="2400" i="1" dirty="0">
                <a:latin typeface="Trebuchet MS" pitchFamily="34" charset="0"/>
              </a:rPr>
              <a:t>			</a:t>
            </a:r>
            <a:r>
              <a:rPr lang="en-US" sz="2400" b="1" i="1" dirty="0">
                <a:latin typeface="Trebuchet MS" pitchFamily="34" charset="0"/>
              </a:rPr>
              <a:t>u</a:t>
            </a:r>
            <a:r>
              <a:rPr lang="en-US" sz="2400" b="1" i="1" baseline="-25000" dirty="0">
                <a:latin typeface="Trebuchet MS" pitchFamily="34" charset="0"/>
              </a:rPr>
              <a:t>1</a:t>
            </a:r>
            <a:r>
              <a:rPr lang="en-US" sz="2400" b="1" i="1" dirty="0">
                <a:latin typeface="Trebuchet MS" pitchFamily="34" charset="0"/>
              </a:rPr>
              <a:t> = U</a:t>
            </a:r>
            <a:r>
              <a:rPr lang="en-US" sz="2400" b="1" i="1" baseline="-25000" dirty="0">
                <a:latin typeface="Trebuchet MS" pitchFamily="34" charset="0"/>
              </a:rPr>
              <a:t>95</a:t>
            </a:r>
            <a:r>
              <a:rPr lang="en-US" sz="2400" b="1" i="1" dirty="0">
                <a:latin typeface="Trebuchet MS" pitchFamily="34" charset="0"/>
              </a:rPr>
              <a:t> / k</a:t>
            </a:r>
          </a:p>
          <a:p>
            <a:pPr marL="457200" indent="-457200" eaLnBrk="1" fontAlgn="auto" hangingPunct="1">
              <a:spcBef>
                <a:spcPts val="580"/>
              </a:spcBef>
              <a:spcAft>
                <a:spcPts val="0"/>
              </a:spcAft>
              <a:buFont typeface="Wingdings" pitchFamily="2" charset="2"/>
              <a:buNone/>
              <a:defRPr/>
            </a:pPr>
            <a:endParaRPr lang="en-US" sz="2400" i="1" dirty="0">
              <a:latin typeface="Trebuchet MS" pitchFamily="34" charset="0"/>
            </a:endParaRPr>
          </a:p>
          <a:p>
            <a:pPr marL="457200" indent="-457200" eaLnBrk="1" fontAlgn="auto" hangingPunct="1">
              <a:spcBef>
                <a:spcPts val="580"/>
              </a:spcBef>
              <a:spcAft>
                <a:spcPts val="0"/>
              </a:spcAft>
              <a:buFont typeface="Wingdings" pitchFamily="2" charset="2"/>
              <a:buNone/>
              <a:defRPr/>
            </a:pPr>
            <a:r>
              <a:rPr lang="en-US" sz="2400" i="1" dirty="0">
                <a:latin typeface="Trebuchet MS" pitchFamily="34" charset="0"/>
              </a:rPr>
              <a:t>	</a:t>
            </a:r>
            <a:r>
              <a:rPr lang="en-US" sz="2400" i="1" dirty="0" err="1">
                <a:latin typeface="Trebuchet MS" pitchFamily="34" charset="0"/>
              </a:rPr>
              <a:t>Bila</a:t>
            </a:r>
            <a:r>
              <a:rPr lang="en-US" sz="2400" i="1" dirty="0">
                <a:latin typeface="Trebuchet MS" pitchFamily="34" charset="0"/>
              </a:rPr>
              <a:t> </a:t>
            </a:r>
            <a:r>
              <a:rPr lang="en-US" sz="2400" i="1" dirty="0" err="1">
                <a:latin typeface="Trebuchet MS" pitchFamily="34" charset="0"/>
              </a:rPr>
              <a:t>digunakan</a:t>
            </a:r>
            <a:r>
              <a:rPr lang="en-US" sz="2400" i="1" dirty="0">
                <a:latin typeface="Trebuchet MS" pitchFamily="34" charset="0"/>
              </a:rPr>
              <a:t> </a:t>
            </a:r>
            <a:r>
              <a:rPr lang="en-US" sz="2400" i="1" dirty="0" err="1">
                <a:latin typeface="Trebuchet MS" pitchFamily="34" charset="0"/>
              </a:rPr>
              <a:t>lebih</a:t>
            </a:r>
            <a:r>
              <a:rPr lang="en-US" sz="2400" i="1" dirty="0">
                <a:latin typeface="Trebuchet MS" pitchFamily="34" charset="0"/>
              </a:rPr>
              <a:t> </a:t>
            </a:r>
            <a:r>
              <a:rPr lang="en-US" sz="2400" i="1" dirty="0" err="1">
                <a:latin typeface="Trebuchet MS" pitchFamily="34" charset="0"/>
              </a:rPr>
              <a:t>dari</a:t>
            </a:r>
            <a:r>
              <a:rPr lang="en-US" sz="2400" i="1" dirty="0">
                <a:latin typeface="Trebuchet MS" pitchFamily="34" charset="0"/>
              </a:rPr>
              <a:t> </a:t>
            </a:r>
            <a:r>
              <a:rPr lang="en-US" sz="2400" i="1" dirty="0" err="1">
                <a:latin typeface="Trebuchet MS" pitchFamily="34" charset="0"/>
              </a:rPr>
              <a:t>satu</a:t>
            </a:r>
            <a:r>
              <a:rPr lang="en-US" sz="2400" i="1" dirty="0">
                <a:latin typeface="Trebuchet MS" pitchFamily="34" charset="0"/>
              </a:rPr>
              <a:t> </a:t>
            </a:r>
            <a:r>
              <a:rPr lang="en-US" sz="2400" i="1" dirty="0" err="1">
                <a:latin typeface="Trebuchet MS" pitchFamily="34" charset="0"/>
              </a:rPr>
              <a:t>standar</a:t>
            </a:r>
            <a:r>
              <a:rPr lang="en-US" sz="2400" i="1" dirty="0">
                <a:latin typeface="Trebuchet MS" pitchFamily="34" charset="0"/>
              </a:rPr>
              <a:t> </a:t>
            </a:r>
            <a:r>
              <a:rPr lang="en-US" sz="2400" i="1" dirty="0" err="1">
                <a:latin typeface="Trebuchet MS" pitchFamily="34" charset="0"/>
              </a:rPr>
              <a:t>maka</a:t>
            </a:r>
            <a:r>
              <a:rPr lang="en-US" sz="2400" i="1" dirty="0">
                <a:latin typeface="Trebuchet MS" pitchFamily="34" charset="0"/>
              </a:rPr>
              <a:t> :</a:t>
            </a:r>
          </a:p>
          <a:p>
            <a:pPr marL="457200" indent="-457200" eaLnBrk="1" fontAlgn="auto" hangingPunct="1">
              <a:spcBef>
                <a:spcPts val="580"/>
              </a:spcBef>
              <a:spcAft>
                <a:spcPts val="0"/>
              </a:spcAft>
              <a:buFont typeface="Wingdings" pitchFamily="2" charset="2"/>
              <a:buNone/>
              <a:defRPr/>
            </a:pPr>
            <a:r>
              <a:rPr lang="en-US" sz="2400" i="1" dirty="0">
                <a:latin typeface="Trebuchet MS" pitchFamily="34" charset="0"/>
              </a:rPr>
              <a:t>	</a:t>
            </a:r>
          </a:p>
          <a:p>
            <a:pPr marL="457200" indent="-457200" eaLnBrk="1" fontAlgn="auto" hangingPunct="1">
              <a:spcBef>
                <a:spcPts val="580"/>
              </a:spcBef>
              <a:spcAft>
                <a:spcPts val="0"/>
              </a:spcAft>
              <a:buFont typeface="Wingdings" pitchFamily="2" charset="2"/>
              <a:buNone/>
              <a:defRPr/>
            </a:pPr>
            <a:r>
              <a:rPr lang="en-US" sz="2400" i="1" dirty="0">
                <a:latin typeface="Trebuchet MS" pitchFamily="34" charset="0"/>
              </a:rPr>
              <a:t>			</a:t>
            </a:r>
            <a:r>
              <a:rPr lang="en-US" sz="2400" b="1" i="1" dirty="0">
                <a:latin typeface="Trebuchet MS" pitchFamily="34" charset="0"/>
              </a:rPr>
              <a:t>u</a:t>
            </a:r>
            <a:r>
              <a:rPr lang="en-US" sz="2400" b="1" i="1" baseline="-25000" dirty="0">
                <a:latin typeface="Trebuchet MS" pitchFamily="34" charset="0"/>
              </a:rPr>
              <a:t>1</a:t>
            </a:r>
            <a:r>
              <a:rPr lang="en-US" sz="2400" b="1" i="1" dirty="0">
                <a:latin typeface="Trebuchet MS" pitchFamily="34" charset="0"/>
              </a:rPr>
              <a:t> = </a:t>
            </a:r>
            <a:r>
              <a:rPr lang="en-US" sz="2400" b="1" i="1" dirty="0" err="1">
                <a:latin typeface="Trebuchet MS" pitchFamily="34" charset="0"/>
              </a:rPr>
              <a:t>u</a:t>
            </a:r>
            <a:r>
              <a:rPr lang="en-US" sz="2400" b="1" i="1" baseline="-25000" dirty="0" err="1">
                <a:latin typeface="Trebuchet MS" pitchFamily="34" charset="0"/>
              </a:rPr>
              <a:t>a</a:t>
            </a:r>
            <a:r>
              <a:rPr lang="en-US" sz="2400" b="1" i="1" dirty="0">
                <a:latin typeface="Trebuchet MS" pitchFamily="34" charset="0"/>
              </a:rPr>
              <a:t> + </a:t>
            </a:r>
            <a:r>
              <a:rPr lang="en-US" sz="2400" b="1" i="1" dirty="0" err="1">
                <a:latin typeface="Trebuchet MS" pitchFamily="34" charset="0"/>
              </a:rPr>
              <a:t>u</a:t>
            </a:r>
            <a:r>
              <a:rPr lang="en-US" sz="2400" b="1" i="1" baseline="-25000" dirty="0" err="1">
                <a:latin typeface="Trebuchet MS" pitchFamily="34" charset="0"/>
              </a:rPr>
              <a:t>b</a:t>
            </a:r>
            <a:r>
              <a:rPr lang="en-US" sz="2400" b="1" i="1" dirty="0">
                <a:latin typeface="Trebuchet MS" pitchFamily="34" charset="0"/>
              </a:rPr>
              <a:t> + … +u</a:t>
            </a:r>
            <a:r>
              <a:rPr lang="en-US" sz="2400" b="1" i="1" baseline="-25000" dirty="0">
                <a:latin typeface="Trebuchet MS" pitchFamily="34" charset="0"/>
              </a:rPr>
              <a:t>n</a:t>
            </a:r>
          </a:p>
          <a:p>
            <a:pPr marL="457200" indent="-457200" eaLnBrk="1" fontAlgn="auto" hangingPunct="1">
              <a:spcBef>
                <a:spcPts val="580"/>
              </a:spcBef>
              <a:spcAft>
                <a:spcPts val="0"/>
              </a:spcAft>
              <a:buFont typeface="Wingdings" pitchFamily="2" charset="2"/>
              <a:buNone/>
              <a:defRPr/>
            </a:pPr>
            <a:r>
              <a:rPr lang="en-US" sz="2000" b="1" i="1" dirty="0">
                <a:latin typeface="Trebuchet MS" pitchFamily="34" charset="0"/>
              </a:rPr>
              <a:t>	</a:t>
            </a:r>
            <a:endParaRPr lang="en-US" sz="2000" dirty="0">
              <a:latin typeface="Trebuchet MS" pitchFamily="34" charset="0"/>
            </a:endParaRPr>
          </a:p>
        </p:txBody>
      </p:sp>
      <p:sp>
        <p:nvSpPr>
          <p:cNvPr id="7577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5780" name="Rectangle 3"/>
          <p:cNvSpPr>
            <a:spLocks noChangeArrowheads="1"/>
          </p:cNvSpPr>
          <p:nvPr/>
        </p:nvSpPr>
        <p:spPr bwMode="auto">
          <a:xfrm>
            <a:off x="22860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578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578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0" name="Rectangle 9"/>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92DBBB11-E0EF-41DD-BB71-3B501B5B60DC}"/>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299A8FC0-C62F-4DEF-9067-CF72A8719588}"/>
              </a:ext>
            </a:extLst>
          </p:cNvPr>
          <p:cNvSpPr>
            <a:spLocks noGrp="1"/>
          </p:cNvSpPr>
          <p:nvPr>
            <p:ph type="sldNum" sz="quarter" idx="12"/>
          </p:nvPr>
        </p:nvSpPr>
        <p:spPr/>
        <p:txBody>
          <a:bodyPr/>
          <a:lstStyle/>
          <a:p>
            <a:pPr>
              <a:defRPr/>
            </a:pPr>
            <a:fld id="{D2DB2A2B-0A4B-4B62-BDA5-2B72A4CE149F}" type="slidenum">
              <a:rPr lang="en-US" altLang="en-US" smtClean="0"/>
              <a:pPr>
                <a:defRPr/>
              </a:pPr>
              <a:t>61</a:t>
            </a:fld>
            <a:endParaRPr lang="en-US" altLang="en-US"/>
          </a:p>
        </p:txBody>
      </p:sp>
    </p:spTree>
  </p:cSld>
  <p:clrMapOvr>
    <a:masterClrMapping/>
  </p:clrMapOvr>
  <p:transition spd="slow">
    <p:pull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p:cNvSpPr>
          <p:nvPr>
            <p:ph type="body" sz="half" idx="1"/>
          </p:nvPr>
        </p:nvSpPr>
        <p:spPr>
          <a:xfrm>
            <a:off x="533400" y="1641475"/>
            <a:ext cx="8153400" cy="4530725"/>
          </a:xfrm>
        </p:spPr>
        <p:txBody>
          <a:bodyPr/>
          <a:lstStyle/>
          <a:p>
            <a:pPr marL="457200" indent="-457200" eaLnBrk="1" hangingPunct="1">
              <a:buFont typeface="Wingdings" panose="05000000000000000000" pitchFamily="2" charset="2"/>
              <a:buNone/>
            </a:pPr>
            <a:r>
              <a:rPr lang="en-US" altLang="en-US" sz="2400" b="1" i="1">
                <a:latin typeface="Trebuchet MS" panose="020B0603020202020204" pitchFamily="34" charset="0"/>
              </a:rPr>
              <a:t>Ketidakpastian Repeatability of Reading (u</a:t>
            </a:r>
            <a:r>
              <a:rPr lang="en-US" altLang="en-US" sz="2400" b="1" i="1" baseline="-25000">
                <a:latin typeface="Trebuchet MS" panose="020B0603020202020204" pitchFamily="34" charset="0"/>
              </a:rPr>
              <a:t>2</a:t>
            </a:r>
            <a:r>
              <a:rPr lang="en-US" altLang="en-US" sz="2400" b="1" i="1">
                <a:latin typeface="Trebuchet MS" panose="020B0603020202020204" pitchFamily="34" charset="0"/>
              </a:rPr>
              <a:t>)</a:t>
            </a:r>
          </a:p>
          <a:p>
            <a:pPr marL="457200" indent="-457200" eaLnBrk="1" hangingPunct="1">
              <a:buFont typeface="Wingdings" panose="05000000000000000000" pitchFamily="2" charset="2"/>
              <a:buNone/>
            </a:pPr>
            <a:r>
              <a:rPr lang="en-US" altLang="en-US" sz="2400" b="1" i="1">
                <a:latin typeface="Trebuchet MS" panose="020B0603020202020204" pitchFamily="34" charset="0"/>
              </a:rPr>
              <a:t>	</a:t>
            </a:r>
          </a:p>
          <a:p>
            <a:pPr marL="457200" indent="-457200" eaLnBrk="1" hangingPunct="1">
              <a:buFont typeface="Wingdings" panose="05000000000000000000" pitchFamily="2" charset="2"/>
              <a:buNone/>
            </a:pPr>
            <a:r>
              <a:rPr lang="en-US" altLang="en-US" sz="2400" i="1">
                <a:latin typeface="Trebuchet MS" panose="020B0603020202020204" pitchFamily="34" charset="0"/>
              </a:rPr>
              <a:t>Dapat dihitung ketidakpastian bakunya dengan rumus:</a:t>
            </a:r>
          </a:p>
          <a:p>
            <a:pPr marL="457200" indent="-457200" eaLnBrk="1" hangingPunct="1">
              <a:buFont typeface="Wingdings" panose="05000000000000000000" pitchFamily="2" charset="2"/>
              <a:buNone/>
            </a:pPr>
            <a:endParaRPr lang="en-US" altLang="en-US" sz="2400" i="1">
              <a:latin typeface="Trebuchet MS" panose="020B0603020202020204" pitchFamily="34" charset="0"/>
            </a:endParaRP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r>
              <a:rPr lang="en-US" altLang="en-US" sz="2400" b="1" i="1">
                <a:latin typeface="Trebuchet MS" panose="020B0603020202020204" pitchFamily="34" charset="0"/>
              </a:rPr>
              <a:t>u</a:t>
            </a:r>
            <a:r>
              <a:rPr lang="en-US" altLang="en-US" sz="2400" b="1" i="1" baseline="-25000">
                <a:latin typeface="Trebuchet MS" panose="020B0603020202020204" pitchFamily="34" charset="0"/>
              </a:rPr>
              <a:t>2</a:t>
            </a:r>
            <a:r>
              <a:rPr lang="en-US" altLang="en-US" sz="2400" b="1" i="1">
                <a:latin typeface="Trebuchet MS" panose="020B0603020202020204" pitchFamily="34" charset="0"/>
              </a:rPr>
              <a:t> = Standar deviasi maks</a:t>
            </a:r>
          </a:p>
          <a:p>
            <a:pPr marL="457200" indent="-457200" eaLnBrk="1" hangingPunct="1">
              <a:buFont typeface="Wingdings" panose="05000000000000000000" pitchFamily="2" charset="2"/>
              <a:buNone/>
            </a:pPr>
            <a:endParaRPr lang="en-US" altLang="en-US" sz="2400" i="1">
              <a:latin typeface="Trebuchet MS" panose="020B0603020202020204" pitchFamily="34" charset="0"/>
            </a:endParaRPr>
          </a:p>
          <a:p>
            <a:pPr marL="457200" indent="-457200" eaLnBrk="1" hangingPunct="1">
              <a:buFont typeface="Wingdings" panose="05000000000000000000" pitchFamily="2" charset="2"/>
              <a:buNone/>
            </a:pPr>
            <a:endParaRPr lang="en-US" altLang="en-US" sz="2400" i="1">
              <a:latin typeface="Trebuchet MS" panose="020B0603020202020204" pitchFamily="34" charset="0"/>
            </a:endParaRPr>
          </a:p>
          <a:p>
            <a:pPr marL="457200" indent="-457200" eaLnBrk="1" hangingPunct="1">
              <a:buFont typeface="Wingdings" panose="05000000000000000000" pitchFamily="2" charset="2"/>
              <a:buNone/>
            </a:pPr>
            <a:r>
              <a:rPr lang="en-US" altLang="en-US" sz="2400" i="1">
                <a:latin typeface="Trebuchet MS" panose="020B0603020202020204" pitchFamily="34" charset="0"/>
              </a:rPr>
              <a:t>n adalah banyaknya pengukuran</a:t>
            </a: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r>
              <a:rPr lang="en-US" altLang="en-US" sz="2400" b="1" i="1">
                <a:latin typeface="Trebuchet MS" panose="020B0603020202020204" pitchFamily="34" charset="0"/>
              </a:rPr>
              <a:t>	</a:t>
            </a:r>
            <a:endParaRPr lang="en-US" altLang="en-US" sz="2400">
              <a:latin typeface="Trebuchet MS" panose="020B0603020202020204" pitchFamily="34" charset="0"/>
            </a:endParaRPr>
          </a:p>
        </p:txBody>
      </p:sp>
      <p:graphicFrame>
        <p:nvGraphicFramePr>
          <p:cNvPr id="76803" name="Object 12"/>
          <p:cNvGraphicFramePr>
            <a:graphicFrameLocks noGrp="1" noChangeAspect="1"/>
          </p:cNvGraphicFramePr>
          <p:nvPr>
            <p:ph sz="half" idx="2"/>
          </p:nvPr>
        </p:nvGraphicFramePr>
        <p:xfrm>
          <a:off x="4038600" y="3925888"/>
          <a:ext cx="539750" cy="511175"/>
        </p:xfrm>
        <a:graphic>
          <a:graphicData uri="http://schemas.openxmlformats.org/presentationml/2006/ole">
            <mc:AlternateContent xmlns:mc="http://schemas.openxmlformats.org/markup-compatibility/2006">
              <mc:Choice xmlns:v="urn:schemas-microsoft-com:vml" Requires="v">
                <p:oleObj spid="_x0000_s76886" name="Equation" r:id="rId3" imgW="241300" imgH="228600" progId="Equation.3">
                  <p:embed/>
                </p:oleObj>
              </mc:Choice>
              <mc:Fallback>
                <p:oleObj name="Equation" r:id="rId3" imgW="241300" imgH="2286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925888"/>
                        <a:ext cx="53975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6805" name="Rectangle 3"/>
          <p:cNvSpPr>
            <a:spLocks noChangeArrowheads="1"/>
          </p:cNvSpPr>
          <p:nvPr/>
        </p:nvSpPr>
        <p:spPr bwMode="auto">
          <a:xfrm>
            <a:off x="76200" y="3979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680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680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6808" name="Line 15"/>
          <p:cNvSpPr>
            <a:spLocks noChangeShapeType="1"/>
          </p:cNvSpPr>
          <p:nvPr/>
        </p:nvSpPr>
        <p:spPr bwMode="auto">
          <a:xfrm>
            <a:off x="3048000" y="3851275"/>
            <a:ext cx="30480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Rectangle 11"/>
          <p:cNvSpPr/>
          <p:nvPr/>
        </p:nvSpPr>
        <p:spPr>
          <a:xfrm>
            <a:off x="0" y="0"/>
            <a:ext cx="9144000" cy="1219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0" y="5638800"/>
            <a:ext cx="9144000" cy="1219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0B46FC8A-75E7-47E4-BC39-97C235F19899}"/>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34F623A9-FED6-4971-AA28-B161E19887DD}"/>
              </a:ext>
            </a:extLst>
          </p:cNvPr>
          <p:cNvSpPr>
            <a:spLocks noGrp="1"/>
          </p:cNvSpPr>
          <p:nvPr>
            <p:ph type="sldNum" sz="quarter" idx="12"/>
          </p:nvPr>
        </p:nvSpPr>
        <p:spPr/>
        <p:txBody>
          <a:bodyPr/>
          <a:lstStyle/>
          <a:p>
            <a:pPr>
              <a:defRPr/>
            </a:pPr>
            <a:fld id="{CAB41FB9-45A1-4FB3-97CE-9CA8E8B371DD}" type="slidenum">
              <a:rPr lang="en-US" altLang="en-US" smtClean="0"/>
              <a:pPr>
                <a:defRPr/>
              </a:pPr>
              <a:t>62</a:t>
            </a:fld>
            <a:endParaRPr lang="en-US" altLang="en-US"/>
          </a:p>
        </p:txBody>
      </p:sp>
    </p:spTree>
  </p:cSld>
  <p:clrMapOvr>
    <a:masterClrMapping/>
  </p:clrMapOvr>
  <p:transition spd="slow">
    <p:pull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7"/>
          <p:cNvSpPr>
            <a:spLocks noGrp="1" noChangeArrowheads="1"/>
          </p:cNvSpPr>
          <p:nvPr>
            <p:ph type="body" sz="half" idx="1"/>
          </p:nvPr>
        </p:nvSpPr>
        <p:spPr>
          <a:xfrm>
            <a:off x="609600" y="762000"/>
            <a:ext cx="8229600" cy="5216525"/>
          </a:xfrm>
        </p:spPr>
        <p:txBody>
          <a:bodyPr rtlCol="0">
            <a:normAutofit lnSpcReduction="10000"/>
          </a:bodyPr>
          <a:lstStyle/>
          <a:p>
            <a:pPr marL="457200" indent="-457200" eaLnBrk="1" fontAlgn="auto" hangingPunct="1">
              <a:spcAft>
                <a:spcPts val="0"/>
              </a:spcAft>
              <a:buFont typeface="Wingdings" pitchFamily="2" charset="2"/>
              <a:buNone/>
              <a:defRPr/>
            </a:pPr>
            <a:r>
              <a:rPr lang="id-ID" sz="2400" b="1" i="1" dirty="0">
                <a:solidFill>
                  <a:srgbClr val="000000"/>
                </a:solidFill>
                <a:latin typeface="Trebuchet MS" pitchFamily="34" charset="0"/>
              </a:rPr>
              <a:t>  </a:t>
            </a:r>
            <a:r>
              <a:rPr lang="en-US" sz="2400" b="1" i="1" dirty="0" err="1">
                <a:solidFill>
                  <a:srgbClr val="000000"/>
                </a:solidFill>
                <a:latin typeface="Trebuchet MS" pitchFamily="34" charset="0"/>
              </a:rPr>
              <a:t>Ketidakpastian</a:t>
            </a:r>
            <a:r>
              <a:rPr lang="en-US" sz="2400" b="1" i="1" dirty="0">
                <a:solidFill>
                  <a:srgbClr val="000000"/>
                </a:solidFill>
                <a:latin typeface="Trebuchet MS" pitchFamily="34" charset="0"/>
              </a:rPr>
              <a:t> </a:t>
            </a:r>
            <a:r>
              <a:rPr lang="en-US" sz="2400" b="1" i="1" dirty="0" err="1">
                <a:solidFill>
                  <a:srgbClr val="000000"/>
                </a:solidFill>
                <a:latin typeface="Trebuchet MS" pitchFamily="34" charset="0"/>
              </a:rPr>
              <a:t>Resolusi</a:t>
            </a:r>
            <a:r>
              <a:rPr lang="en-US" sz="2400" b="1" i="1" dirty="0">
                <a:solidFill>
                  <a:srgbClr val="000000"/>
                </a:solidFill>
                <a:latin typeface="Trebuchet MS" pitchFamily="34" charset="0"/>
              </a:rPr>
              <a:t> caliper (u</a:t>
            </a:r>
            <a:r>
              <a:rPr lang="en-US" sz="2400" b="1" i="1" baseline="-25000" dirty="0">
                <a:solidFill>
                  <a:srgbClr val="000000"/>
                </a:solidFill>
                <a:latin typeface="Trebuchet MS" pitchFamily="34" charset="0"/>
              </a:rPr>
              <a:t>3</a:t>
            </a:r>
            <a:r>
              <a:rPr lang="en-US" sz="2400" b="1" i="1" dirty="0">
                <a:solidFill>
                  <a:srgbClr val="000000"/>
                </a:solidFill>
                <a:latin typeface="Trebuchet MS" pitchFamily="34" charset="0"/>
              </a:rPr>
              <a:t>)</a:t>
            </a:r>
          </a:p>
          <a:p>
            <a:pPr marL="457200" indent="-457200" eaLnBrk="1" fontAlgn="auto" hangingPunct="1">
              <a:spcAft>
                <a:spcPts val="0"/>
              </a:spcAft>
              <a:buFont typeface="Wingdings" pitchFamily="2" charset="2"/>
              <a:buNone/>
              <a:defRPr/>
            </a:pPr>
            <a:endParaRPr lang="en-US" sz="2400" b="1"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resolusi</a:t>
            </a:r>
            <a:r>
              <a:rPr lang="en-US" sz="2400" i="1" dirty="0">
                <a:latin typeface="Trebuchet MS" pitchFamily="34" charset="0"/>
              </a:rPr>
              <a:t> caliper </a:t>
            </a:r>
            <a:r>
              <a:rPr lang="en-US" sz="2400" i="1" dirty="0" err="1">
                <a:latin typeface="Trebuchet MS" pitchFamily="34" charset="0"/>
              </a:rPr>
              <a:t>diestimasi</a:t>
            </a:r>
            <a:r>
              <a:rPr lang="en-US" sz="2400" i="1" dirty="0">
                <a:latin typeface="Trebuchet MS" pitchFamily="34" charset="0"/>
              </a:rPr>
              <a:t> </a:t>
            </a:r>
            <a:r>
              <a:rPr lang="en-US" sz="2400" i="1" dirty="0" err="1">
                <a:latin typeface="Trebuchet MS" pitchFamily="34" charset="0"/>
              </a:rPr>
              <a:t>mempunyai</a:t>
            </a:r>
            <a:r>
              <a:rPr lang="en-US" sz="2400" i="1" dirty="0">
                <a:latin typeface="Trebuchet MS" pitchFamily="34" charset="0"/>
              </a:rPr>
              <a:t> semi range </a:t>
            </a:r>
            <a:r>
              <a:rPr lang="en-US" sz="2400" i="1" dirty="0">
                <a:solidFill>
                  <a:srgbClr val="000000"/>
                </a:solidFill>
                <a:latin typeface="Trebuchet MS" pitchFamily="34" charset="0"/>
              </a:rPr>
              <a:t>a = </a:t>
            </a:r>
            <a:r>
              <a:rPr lang="en-US" sz="2400" i="1" u="sng" dirty="0">
                <a:solidFill>
                  <a:srgbClr val="000000"/>
                </a:solidFill>
                <a:latin typeface="Trebuchet MS" pitchFamily="34" charset="0"/>
              </a:rPr>
              <a:t>+</a:t>
            </a:r>
            <a:r>
              <a:rPr lang="en-US" sz="2400" i="1" dirty="0">
                <a:solidFill>
                  <a:srgbClr val="000000"/>
                </a:solidFill>
                <a:latin typeface="Trebuchet MS" pitchFamily="34" charset="0"/>
              </a:rPr>
              <a:t> 0,5 x </a:t>
            </a:r>
            <a:r>
              <a:rPr lang="en-US" sz="2400" i="1" dirty="0" err="1">
                <a:solidFill>
                  <a:srgbClr val="000000"/>
                </a:solidFill>
                <a:latin typeface="Trebuchet MS" pitchFamily="34" charset="0"/>
              </a:rPr>
              <a:t>resolusinya</a:t>
            </a:r>
            <a:r>
              <a:rPr lang="en-US" sz="2400" i="1" dirty="0">
                <a:latin typeface="Trebuchet MS" pitchFamily="34" charset="0"/>
              </a:rPr>
              <a:t>.</a:t>
            </a:r>
          </a:p>
          <a:p>
            <a:pPr marL="457200" indent="-457200" eaLnBrk="1" fontAlgn="auto" hangingPunct="1">
              <a:spcAft>
                <a:spcPts val="0"/>
              </a:spcAft>
              <a:buFont typeface="Wingdings" pitchFamily="2" charset="2"/>
              <a:buNone/>
              <a:defRPr/>
            </a:pPr>
            <a:r>
              <a:rPr lang="en-US" sz="2400" i="1" dirty="0">
                <a:latin typeface="Trebuchet MS" pitchFamily="34" charset="0"/>
              </a:rPr>
              <a:t>	</a:t>
            </a:r>
            <a:r>
              <a:rPr lang="en-US" sz="2400" i="1" dirty="0" err="1">
                <a:latin typeface="Trebuchet MS" pitchFamily="34" charset="0"/>
              </a:rPr>
              <a:t>Dengan</a:t>
            </a:r>
            <a:r>
              <a:rPr lang="en-US" sz="2400" i="1" dirty="0">
                <a:latin typeface="Trebuchet MS" pitchFamily="34" charset="0"/>
              </a:rPr>
              <a:t> </a:t>
            </a:r>
            <a:r>
              <a:rPr lang="en-US" sz="2400" i="1" dirty="0" err="1">
                <a:latin typeface="Trebuchet MS" pitchFamily="34" charset="0"/>
              </a:rPr>
              <a:t>asumsi</a:t>
            </a:r>
            <a:r>
              <a:rPr lang="en-US" sz="2400" i="1" dirty="0">
                <a:latin typeface="Trebuchet MS" pitchFamily="34" charset="0"/>
              </a:rPr>
              <a:t> </a:t>
            </a:r>
            <a:r>
              <a:rPr lang="en-US" sz="2400" i="1" dirty="0" err="1">
                <a:latin typeface="Trebuchet MS" pitchFamily="34" charset="0"/>
              </a:rPr>
              <a:t>mempunyai</a:t>
            </a:r>
            <a:r>
              <a:rPr lang="en-US" sz="2400" i="1" dirty="0">
                <a:latin typeface="Trebuchet MS" pitchFamily="34" charset="0"/>
              </a:rPr>
              <a:t> </a:t>
            </a:r>
            <a:r>
              <a:rPr lang="en-US" sz="2400" i="1" dirty="0" err="1">
                <a:latin typeface="Trebuchet MS" pitchFamily="34" charset="0"/>
              </a:rPr>
              <a:t>distribusi</a:t>
            </a:r>
            <a:r>
              <a:rPr lang="en-US" sz="2400" i="1" dirty="0">
                <a:latin typeface="Trebuchet MS" pitchFamily="34" charset="0"/>
              </a:rPr>
              <a:t> rectangular </a:t>
            </a:r>
            <a:r>
              <a:rPr lang="en-US" sz="2400" i="1" dirty="0" err="1">
                <a:latin typeface="Trebuchet MS" pitchFamily="34" charset="0"/>
              </a:rPr>
              <a:t>maka</a:t>
            </a:r>
            <a:r>
              <a:rPr lang="en-US" sz="2400" i="1" dirty="0">
                <a:latin typeface="Trebuchet MS" pitchFamily="34" charset="0"/>
              </a:rPr>
              <a:t> </a:t>
            </a:r>
            <a:r>
              <a:rPr lang="en-US" sz="2400" i="1" dirty="0" err="1">
                <a:latin typeface="Trebuchet MS" pitchFamily="34" charset="0"/>
              </a:rPr>
              <a:t>dapat</a:t>
            </a:r>
            <a:r>
              <a:rPr lang="en-US" sz="2400" i="1" dirty="0">
                <a:latin typeface="Trebuchet MS" pitchFamily="34" charset="0"/>
              </a:rPr>
              <a:t> </a:t>
            </a:r>
            <a:r>
              <a:rPr lang="en-US" sz="2400" i="1" dirty="0" err="1">
                <a:latin typeface="Trebuchet MS" pitchFamily="34" charset="0"/>
              </a:rPr>
              <a:t>dihitung</a:t>
            </a:r>
            <a:r>
              <a:rPr lang="en-US" sz="2400" i="1" dirty="0">
                <a:latin typeface="Trebuchet MS" pitchFamily="34" charset="0"/>
              </a:rPr>
              <a:t>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bakunya</a:t>
            </a:r>
            <a:r>
              <a:rPr lang="en-US" sz="2400" i="1" dirty="0">
                <a:latin typeface="Trebuchet MS" pitchFamily="34" charset="0"/>
              </a:rPr>
              <a:t> </a:t>
            </a:r>
            <a:r>
              <a:rPr lang="en-US" sz="2400" i="1" dirty="0" err="1">
                <a:latin typeface="Trebuchet MS" pitchFamily="34" charset="0"/>
              </a:rPr>
              <a:t>dengan</a:t>
            </a:r>
            <a:r>
              <a:rPr lang="en-US" sz="2400" i="1" dirty="0">
                <a:latin typeface="Trebuchet MS" pitchFamily="34" charset="0"/>
              </a:rPr>
              <a:t> </a:t>
            </a:r>
            <a:r>
              <a:rPr lang="en-US" sz="2400" i="1" dirty="0" err="1">
                <a:latin typeface="Trebuchet MS" pitchFamily="34" charset="0"/>
              </a:rPr>
              <a:t>rumus</a:t>
            </a:r>
            <a:r>
              <a:rPr lang="en-US" sz="2400" i="1" dirty="0">
                <a:latin typeface="Trebuchet MS" pitchFamily="34" charset="0"/>
              </a:rPr>
              <a:t>:</a:t>
            </a:r>
          </a:p>
          <a:p>
            <a:pPr marL="457200" indent="-457200" eaLnBrk="1" fontAlgn="auto" hangingPunct="1">
              <a:spcAft>
                <a:spcPts val="0"/>
              </a:spcAft>
              <a:buFont typeface="Wingdings" pitchFamily="2" charset="2"/>
              <a:buNone/>
              <a:defRPr/>
            </a:pPr>
            <a:endParaRPr lang="en-US" sz="2400" i="1" dirty="0">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a:t>
            </a:r>
            <a:r>
              <a:rPr lang="en-US" sz="2400" i="1" dirty="0">
                <a:solidFill>
                  <a:srgbClr val="000000"/>
                </a:solidFill>
                <a:latin typeface="Trebuchet MS" pitchFamily="34" charset="0"/>
              </a:rPr>
              <a:t>u</a:t>
            </a:r>
            <a:r>
              <a:rPr lang="en-US" sz="2400" i="1" baseline="-25000" dirty="0">
                <a:solidFill>
                  <a:srgbClr val="000000"/>
                </a:solidFill>
                <a:latin typeface="Trebuchet MS" pitchFamily="34" charset="0"/>
              </a:rPr>
              <a:t>3</a:t>
            </a:r>
            <a:r>
              <a:rPr lang="en-US" sz="2400" i="1" dirty="0">
                <a:solidFill>
                  <a:srgbClr val="000000"/>
                </a:solidFill>
                <a:latin typeface="Trebuchet MS" pitchFamily="34" charset="0"/>
              </a:rPr>
              <a:t> = 0,5 x </a:t>
            </a:r>
            <a:r>
              <a:rPr lang="en-US" sz="2400" i="1" dirty="0" err="1">
                <a:solidFill>
                  <a:srgbClr val="000000"/>
                </a:solidFill>
                <a:latin typeface="Trebuchet MS" pitchFamily="34" charset="0"/>
              </a:rPr>
              <a:t>resolusi</a:t>
            </a:r>
            <a:endParaRPr lang="en-US" sz="2400"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endParaRPr lang="en-US" sz="2400"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a:t>
            </a:r>
          </a:p>
          <a:p>
            <a:pPr marL="457200" indent="-457200" eaLnBrk="1" fontAlgn="auto" hangingPunct="1">
              <a:spcAft>
                <a:spcPts val="0"/>
              </a:spcAft>
              <a:buFont typeface="Wingdings" pitchFamily="2" charset="2"/>
              <a:buNone/>
              <a:defRPr/>
            </a:pPr>
            <a:r>
              <a:rPr lang="en-US" sz="2400" i="1" dirty="0">
                <a:latin typeface="Trebuchet MS" pitchFamily="34" charset="0"/>
              </a:rPr>
              <a:t>		</a:t>
            </a:r>
          </a:p>
          <a:p>
            <a:pPr marL="457200" indent="-457200" eaLnBrk="1" fontAlgn="auto" hangingPunct="1">
              <a:spcAft>
                <a:spcPts val="0"/>
              </a:spcAft>
              <a:buFont typeface="Wingdings" pitchFamily="2" charset="2"/>
              <a:buNone/>
              <a:defRPr/>
            </a:pPr>
            <a:r>
              <a:rPr lang="en-US" sz="2400" i="1" dirty="0">
                <a:latin typeface="Trebuchet MS" pitchFamily="34" charset="0"/>
              </a:rPr>
              <a:t>			</a:t>
            </a:r>
            <a:r>
              <a:rPr lang="en-US" sz="2400" b="1" i="1" dirty="0">
                <a:solidFill>
                  <a:srgbClr val="000000"/>
                </a:solidFill>
                <a:latin typeface="Trebuchet MS" pitchFamily="34" charset="0"/>
              </a:rPr>
              <a:t>	</a:t>
            </a:r>
            <a:endParaRPr lang="en-US" sz="2400" dirty="0">
              <a:latin typeface="Trebuchet MS" pitchFamily="34" charset="0"/>
            </a:endParaRPr>
          </a:p>
        </p:txBody>
      </p:sp>
      <p:graphicFrame>
        <p:nvGraphicFramePr>
          <p:cNvPr id="77827" name="Object 14"/>
          <p:cNvGraphicFramePr>
            <a:graphicFrameLocks noGrp="1" noChangeAspect="1"/>
          </p:cNvGraphicFramePr>
          <p:nvPr>
            <p:ph sz="quarter" idx="2"/>
          </p:nvPr>
        </p:nvGraphicFramePr>
        <p:xfrm>
          <a:off x="3886200" y="4264025"/>
          <a:ext cx="457200" cy="457200"/>
        </p:xfrm>
        <a:graphic>
          <a:graphicData uri="http://schemas.openxmlformats.org/presentationml/2006/ole">
            <mc:AlternateContent xmlns:mc="http://schemas.openxmlformats.org/markup-compatibility/2006">
              <mc:Choice xmlns:v="urn:schemas-microsoft-com:vml" Requires="v">
                <p:oleObj spid="_x0000_s77911" name="Equation" r:id="rId3" imgW="228600" imgH="228600" progId="Equation.3">
                  <p:embed/>
                </p:oleObj>
              </mc:Choice>
              <mc:Fallback>
                <p:oleObj name="Equation" r:id="rId3" imgW="228600" imgH="2286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26402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7829"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783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783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7832" name="Line 13"/>
          <p:cNvSpPr>
            <a:spLocks noChangeShapeType="1"/>
          </p:cNvSpPr>
          <p:nvPr/>
        </p:nvSpPr>
        <p:spPr bwMode="auto">
          <a:xfrm>
            <a:off x="3124200" y="4191000"/>
            <a:ext cx="20574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Rectangle 11"/>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88A5D4BD-10D4-4455-95F7-099F5CF01225}"/>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039C9D2E-3122-4106-A434-760A5881C0F9}"/>
              </a:ext>
            </a:extLst>
          </p:cNvPr>
          <p:cNvSpPr>
            <a:spLocks noGrp="1"/>
          </p:cNvSpPr>
          <p:nvPr>
            <p:ph type="sldNum" sz="quarter" idx="12"/>
          </p:nvPr>
        </p:nvSpPr>
        <p:spPr/>
        <p:txBody>
          <a:bodyPr/>
          <a:lstStyle/>
          <a:p>
            <a:pPr>
              <a:defRPr/>
            </a:pPr>
            <a:fld id="{0DFA1D9F-FD99-4863-8ECB-485019DA479B}" type="slidenum">
              <a:rPr lang="en-US" altLang="en-US" smtClean="0"/>
              <a:pPr>
                <a:defRPr/>
              </a:pPr>
              <a:t>63</a:t>
            </a:fld>
            <a:endParaRPr lang="en-US" altLang="en-US"/>
          </a:p>
        </p:txBody>
      </p:sp>
    </p:spTree>
  </p:cSld>
  <p:clrMapOvr>
    <a:masterClrMapping/>
  </p:clrMapOvr>
  <p:transition spd="slow">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7"/>
          <p:cNvSpPr>
            <a:spLocks noGrp="1" noChangeArrowheads="1"/>
          </p:cNvSpPr>
          <p:nvPr>
            <p:ph type="body" sz="half" idx="1"/>
          </p:nvPr>
        </p:nvSpPr>
        <p:spPr>
          <a:xfrm>
            <a:off x="830263" y="228600"/>
            <a:ext cx="8229600" cy="3249613"/>
          </a:xfrm>
        </p:spPr>
        <p:txBody>
          <a:bodyPr rtlCol="0">
            <a:normAutofit fontScale="77500" lnSpcReduction="20000"/>
          </a:bodyPr>
          <a:lstStyle/>
          <a:p>
            <a:pPr marL="457200" indent="-457200" eaLnBrk="1" fontAlgn="auto" hangingPunct="1">
              <a:spcAft>
                <a:spcPts val="0"/>
              </a:spcAft>
              <a:buFont typeface="Wingdings" pitchFamily="2" charset="2"/>
              <a:buNone/>
              <a:defRPr/>
            </a:pPr>
            <a:r>
              <a:rPr lang="en-US" sz="2400" b="1" i="1" dirty="0" err="1">
                <a:solidFill>
                  <a:srgbClr val="000000"/>
                </a:solidFill>
                <a:latin typeface="Trebuchet MS" pitchFamily="34" charset="0"/>
              </a:rPr>
              <a:t>Ketidakpastian</a:t>
            </a:r>
            <a:r>
              <a:rPr lang="en-US" sz="2400" b="1" i="1" dirty="0">
                <a:solidFill>
                  <a:srgbClr val="000000"/>
                </a:solidFill>
                <a:latin typeface="Trebuchet MS" pitchFamily="34" charset="0"/>
              </a:rPr>
              <a:t> </a:t>
            </a:r>
            <a:r>
              <a:rPr lang="en-US" sz="2400" b="1" i="1" dirty="0" err="1">
                <a:solidFill>
                  <a:srgbClr val="000000"/>
                </a:solidFill>
                <a:latin typeface="Trebuchet MS" pitchFamily="34" charset="0"/>
              </a:rPr>
              <a:t>pengaruh</a:t>
            </a:r>
            <a:r>
              <a:rPr lang="en-US" sz="2400" b="1" i="1" dirty="0">
                <a:solidFill>
                  <a:srgbClr val="000000"/>
                </a:solidFill>
                <a:latin typeface="Trebuchet MS" pitchFamily="34" charset="0"/>
              </a:rPr>
              <a:t> </a:t>
            </a:r>
            <a:r>
              <a:rPr lang="en-US" sz="2400" b="1" i="1" dirty="0" err="1">
                <a:solidFill>
                  <a:srgbClr val="000000"/>
                </a:solidFill>
                <a:latin typeface="Trebuchet MS" pitchFamily="34" charset="0"/>
              </a:rPr>
              <a:t>suhu</a:t>
            </a:r>
            <a:r>
              <a:rPr lang="en-US" sz="2400" b="1" i="1" dirty="0">
                <a:solidFill>
                  <a:srgbClr val="000000"/>
                </a:solidFill>
                <a:latin typeface="Trebuchet MS" pitchFamily="34" charset="0"/>
              </a:rPr>
              <a:t> (u</a:t>
            </a:r>
            <a:r>
              <a:rPr lang="en-US" sz="2400" b="1" i="1" baseline="-25000" dirty="0">
                <a:solidFill>
                  <a:srgbClr val="000000"/>
                </a:solidFill>
                <a:latin typeface="Trebuchet MS" pitchFamily="34" charset="0"/>
              </a:rPr>
              <a:t>4</a:t>
            </a:r>
            <a:r>
              <a:rPr lang="en-US" sz="2400" b="1" i="1" dirty="0">
                <a:solidFill>
                  <a:srgbClr val="000000"/>
                </a:solidFill>
                <a:latin typeface="Trebuchet MS" pitchFamily="34" charset="0"/>
              </a:rPr>
              <a:t>)</a:t>
            </a:r>
          </a:p>
          <a:p>
            <a:pPr marL="457200" indent="-457200" eaLnBrk="1" fontAlgn="auto" hangingPunct="1">
              <a:spcAft>
                <a:spcPts val="0"/>
              </a:spcAft>
              <a:buFont typeface="Arial" panose="020B0604020202020204" pitchFamily="34" charset="0"/>
              <a:buNone/>
              <a:defRPr/>
            </a:pPr>
            <a:r>
              <a:rPr lang="en-US" sz="2400" b="1" i="1" dirty="0">
                <a:solidFill>
                  <a:srgbClr val="000000"/>
                </a:solidFill>
                <a:latin typeface="Trebuchet MS" pitchFamily="34" charset="0"/>
              </a:rPr>
              <a:t>dan </a:t>
            </a:r>
            <a:r>
              <a:rPr lang="en-US" sz="2400" b="1" i="1" dirty="0" err="1">
                <a:solidFill>
                  <a:srgbClr val="000000"/>
                </a:solidFill>
                <a:latin typeface="Trebuchet MS" pitchFamily="34" charset="0"/>
              </a:rPr>
              <a:t>koreksi</a:t>
            </a:r>
            <a:r>
              <a:rPr lang="en-US" sz="2400" b="1" i="1" dirty="0">
                <a:solidFill>
                  <a:srgbClr val="000000"/>
                </a:solidFill>
                <a:latin typeface="Trebuchet MS" pitchFamily="34" charset="0"/>
              </a:rPr>
              <a:t> </a:t>
            </a:r>
            <a:r>
              <a:rPr lang="en-US" sz="2400" b="1" i="1" dirty="0" err="1">
                <a:solidFill>
                  <a:srgbClr val="000000"/>
                </a:solidFill>
                <a:latin typeface="Trebuchet MS" pitchFamily="34" charset="0"/>
              </a:rPr>
              <a:t>mekanik</a:t>
            </a:r>
            <a:r>
              <a:rPr lang="en-US" sz="2400" b="1" i="1" dirty="0">
                <a:solidFill>
                  <a:srgbClr val="000000"/>
                </a:solidFill>
                <a:latin typeface="Trebuchet MS" pitchFamily="34" charset="0"/>
              </a:rPr>
              <a:t> (u</a:t>
            </a:r>
            <a:r>
              <a:rPr lang="en-US" sz="2400" b="1" i="1" baseline="-25000" dirty="0">
                <a:solidFill>
                  <a:srgbClr val="000000"/>
                </a:solidFill>
                <a:latin typeface="Trebuchet MS" pitchFamily="34" charset="0"/>
              </a:rPr>
              <a:t>5</a:t>
            </a:r>
            <a:r>
              <a:rPr lang="en-US" sz="2400" b="1" i="1" dirty="0">
                <a:solidFill>
                  <a:srgbClr val="000000"/>
                </a:solidFill>
                <a:latin typeface="Trebuchet MS" pitchFamily="34" charset="0"/>
              </a:rPr>
              <a:t>)</a:t>
            </a:r>
          </a:p>
          <a:p>
            <a:pPr marL="457200" indent="-457200" eaLnBrk="1" fontAlgn="auto" hangingPunct="1">
              <a:spcAft>
                <a:spcPts val="0"/>
              </a:spcAft>
              <a:buFont typeface="Wingdings" pitchFamily="2" charset="2"/>
              <a:buNone/>
              <a:defRPr/>
            </a:pPr>
            <a:endParaRPr lang="en-US" sz="2400" b="1"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endParaRPr lang="en-US" sz="2400" b="1"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endParaRPr lang="en-US" sz="2400"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a:t>
            </a:r>
          </a:p>
          <a:p>
            <a:pPr marL="457200" indent="-457200" eaLnBrk="1" fontAlgn="auto" hangingPunct="1">
              <a:spcAft>
                <a:spcPts val="0"/>
              </a:spcAft>
              <a:buFont typeface="Wingdings" pitchFamily="2" charset="2"/>
              <a:buNone/>
              <a:defRPr/>
            </a:pPr>
            <a:endParaRPr lang="en-US" sz="2400" i="1" dirty="0">
              <a:latin typeface="Trebuchet MS" pitchFamily="34" charset="0"/>
            </a:endParaRPr>
          </a:p>
          <a:p>
            <a:pPr marL="457200" indent="-457200" eaLnBrk="1" fontAlgn="auto" hangingPunct="1">
              <a:spcAft>
                <a:spcPts val="0"/>
              </a:spcAft>
              <a:buFont typeface="Wingdings" pitchFamily="2" charset="2"/>
              <a:buNone/>
              <a:defRPr/>
            </a:pPr>
            <a:endParaRPr lang="en-US" sz="2400" i="1" dirty="0">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a:t>
            </a:r>
          </a:p>
          <a:p>
            <a:pPr marL="457200" indent="-457200" eaLnBrk="1" fontAlgn="auto" hangingPunct="1">
              <a:spcAft>
                <a:spcPts val="0"/>
              </a:spcAft>
              <a:buFont typeface="Wingdings" pitchFamily="2" charset="2"/>
              <a:buNone/>
              <a:defRPr/>
            </a:pPr>
            <a:r>
              <a:rPr lang="en-US" sz="2400" i="1" dirty="0">
                <a:latin typeface="Trebuchet MS" pitchFamily="34" charset="0"/>
              </a:rPr>
              <a:t>			</a:t>
            </a:r>
            <a:r>
              <a:rPr lang="en-US" sz="2400" b="1" i="1" dirty="0">
                <a:solidFill>
                  <a:srgbClr val="000000"/>
                </a:solidFill>
                <a:latin typeface="Trebuchet MS" pitchFamily="34" charset="0"/>
              </a:rPr>
              <a:t>	</a:t>
            </a:r>
            <a:endParaRPr lang="en-US" sz="2400" dirty="0">
              <a:latin typeface="Trebuchet MS" pitchFamily="34" charset="0"/>
            </a:endParaRPr>
          </a:p>
        </p:txBody>
      </p:sp>
      <p:sp>
        <p:nvSpPr>
          <p:cNvPr id="7885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8852"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885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885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2" name="Rectangle 11"/>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8858" name="Rectangle 3"/>
          <p:cNvSpPr>
            <a:spLocks noChangeArrowheads="1"/>
          </p:cNvSpPr>
          <p:nvPr/>
        </p:nvSpPr>
        <p:spPr bwMode="auto">
          <a:xfrm>
            <a:off x="608013" y="1527175"/>
            <a:ext cx="79263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174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id-ID" altLang="id-ID" sz="1800">
                <a:latin typeface="Arial" panose="020B0604020202020204" pitchFamily="34" charset="0"/>
              </a:rPr>
              <a:t>Ketidakpastian baku akibat </a:t>
            </a:r>
            <a:r>
              <a:rPr lang="en-US" altLang="id-ID" sz="1800">
                <a:latin typeface="Arial" panose="020B0604020202020204" pitchFamily="34" charset="0"/>
              </a:rPr>
              <a:t>pengaruh suhu </a:t>
            </a:r>
            <a:r>
              <a:rPr lang="id-ID" altLang="id-ID" sz="1800">
                <a:latin typeface="Arial" panose="020B0604020202020204" pitchFamily="34" charset="0"/>
              </a:rPr>
              <a:t>mempunyai distribusi rectangular dengan rentang (range) selisih CTE diasumsikan sebesar </a:t>
            </a:r>
            <a:r>
              <a:rPr lang="id-ID" altLang="id-ID" sz="1800">
                <a:latin typeface="Arial" panose="020B0604020202020204" pitchFamily="34" charset="0"/>
                <a:sym typeface="Symbol" panose="05050102010706020507" pitchFamily="18" charset="2"/>
              </a:rPr>
              <a:t></a:t>
            </a:r>
            <a:r>
              <a:rPr lang="id-ID" altLang="id-ID" sz="1800">
                <a:latin typeface="Arial" panose="020B0604020202020204" pitchFamily="34" charset="0"/>
              </a:rPr>
              <a:t> </a:t>
            </a:r>
            <a:r>
              <a:rPr lang="en-US" altLang="id-ID" sz="1800">
                <a:latin typeface="Arial" panose="020B0604020202020204" pitchFamily="34" charset="0"/>
              </a:rPr>
              <a:t>1</a:t>
            </a:r>
            <a:r>
              <a:rPr lang="id-ID" altLang="id-ID" sz="1800">
                <a:latin typeface="Arial" panose="020B0604020202020204" pitchFamily="34" charset="0"/>
              </a:rPr>
              <a:t> × 10</a:t>
            </a:r>
            <a:r>
              <a:rPr lang="id-ID" altLang="id-ID" sz="1800" baseline="30000">
                <a:latin typeface="Arial" panose="020B0604020202020204" pitchFamily="34" charset="0"/>
              </a:rPr>
              <a:t>-6 </a:t>
            </a:r>
            <a:r>
              <a:rPr lang="id-ID" altLang="id-ID" sz="1800">
                <a:latin typeface="Arial" panose="020B0604020202020204" pitchFamily="34" charset="0"/>
              </a:rPr>
              <a:t>/°C, maka:</a:t>
            </a:r>
          </a:p>
        </p:txBody>
      </p:sp>
      <p:graphicFrame>
        <p:nvGraphicFramePr>
          <p:cNvPr id="78859" name="Object 3"/>
          <p:cNvGraphicFramePr>
            <a:graphicFrameLocks noChangeAspect="1"/>
          </p:cNvGraphicFramePr>
          <p:nvPr/>
        </p:nvGraphicFramePr>
        <p:xfrm>
          <a:off x="3506788" y="2282825"/>
          <a:ext cx="2060575" cy="928688"/>
        </p:xfrm>
        <a:graphic>
          <a:graphicData uri="http://schemas.openxmlformats.org/presentationml/2006/ole">
            <mc:AlternateContent xmlns:mc="http://schemas.openxmlformats.org/markup-compatibility/2006">
              <mc:Choice xmlns:v="urn:schemas-microsoft-com:vml" Requires="v">
                <p:oleObj spid="_x0000_s79012" name="Equation" r:id="rId3" imgW="990170" imgH="444307" progId="Equation.3">
                  <p:embed/>
                </p:oleObj>
              </mc:Choice>
              <mc:Fallback>
                <p:oleObj name="Equation" r:id="rId3" imgW="990170" imgH="44430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788" y="2282825"/>
                        <a:ext cx="206057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60" name="Rectangle 4"/>
          <p:cNvSpPr>
            <a:spLocks noChangeArrowheads="1"/>
          </p:cNvSpPr>
          <p:nvPr/>
        </p:nvSpPr>
        <p:spPr bwMode="auto">
          <a:xfrm>
            <a:off x="576263" y="3184525"/>
            <a:ext cx="7705725"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70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id-ID" sz="1800" dirty="0" err="1">
                <a:latin typeface="Arial" panose="020B0604020202020204" pitchFamily="34" charset="0"/>
              </a:rPr>
              <a:t>Dengan</a:t>
            </a:r>
            <a:r>
              <a:rPr lang="en-US" altLang="id-ID" sz="1800" dirty="0">
                <a:latin typeface="Arial" panose="020B0604020202020204" pitchFamily="34" charset="0"/>
              </a:rPr>
              <a:t> </a:t>
            </a:r>
            <a:r>
              <a:rPr lang="en-US" altLang="id-ID" sz="1800" dirty="0" err="1">
                <a:latin typeface="Arial" panose="020B0604020202020204" pitchFamily="34" charset="0"/>
              </a:rPr>
              <a:t>koefisien</a:t>
            </a:r>
            <a:r>
              <a:rPr lang="en-US" altLang="id-ID" sz="1800" dirty="0">
                <a:latin typeface="Arial" panose="020B0604020202020204" pitchFamily="34" charset="0"/>
              </a:rPr>
              <a:t> </a:t>
            </a:r>
            <a:r>
              <a:rPr lang="en-US" altLang="id-ID" sz="1800" dirty="0" err="1">
                <a:latin typeface="Arial" panose="020B0604020202020204" pitchFamily="34" charset="0"/>
              </a:rPr>
              <a:t>sensitifitas</a:t>
            </a:r>
            <a:r>
              <a:rPr lang="en-US" altLang="id-ID" sz="1800" dirty="0">
                <a:latin typeface="Arial" panose="020B0604020202020204" pitchFamily="34" charset="0"/>
              </a:rPr>
              <a:t> </a:t>
            </a:r>
            <a:r>
              <a:rPr lang="en-US" altLang="id-ID" sz="1800" dirty="0" err="1">
                <a:latin typeface="Arial" panose="020B0604020202020204" pitchFamily="34" charset="0"/>
              </a:rPr>
              <a:t>sebesar</a:t>
            </a:r>
            <a:r>
              <a:rPr lang="en-US" altLang="id-ID" sz="1800" dirty="0">
                <a:latin typeface="Arial" panose="020B0604020202020204" pitchFamily="34" charset="0"/>
              </a:rPr>
              <a:t> L x (t-20)°C</a:t>
            </a:r>
          </a:p>
          <a:p>
            <a:pPr algn="just">
              <a:spcBef>
                <a:spcPct val="0"/>
              </a:spcBef>
              <a:buFontTx/>
              <a:buNone/>
            </a:pPr>
            <a:endParaRPr lang="en-US" altLang="id-ID" sz="1800" dirty="0">
              <a:latin typeface="Arial" panose="020B0604020202020204" pitchFamily="34" charset="0"/>
            </a:endParaRPr>
          </a:p>
          <a:p>
            <a:pPr algn="just">
              <a:spcBef>
                <a:spcPct val="0"/>
              </a:spcBef>
              <a:buFontTx/>
              <a:buNone/>
            </a:pPr>
            <a:r>
              <a:rPr lang="id-ID" altLang="id-ID" sz="1800" dirty="0">
                <a:latin typeface="Arial" panose="020B0604020202020204" pitchFamily="34" charset="0"/>
              </a:rPr>
              <a:t>Ketidakpastian baku akibat </a:t>
            </a:r>
            <a:r>
              <a:rPr lang="en-US" altLang="id-ID" sz="1800" dirty="0" err="1">
                <a:latin typeface="Arial" panose="020B0604020202020204" pitchFamily="34" charset="0"/>
              </a:rPr>
              <a:t>koreksi</a:t>
            </a:r>
            <a:r>
              <a:rPr lang="en-US" altLang="id-ID" sz="1800" dirty="0">
                <a:latin typeface="Arial" panose="020B0604020202020204" pitchFamily="34" charset="0"/>
              </a:rPr>
              <a:t> </a:t>
            </a:r>
            <a:r>
              <a:rPr lang="en-US" altLang="id-ID" sz="1800" dirty="0" err="1">
                <a:latin typeface="Arial" panose="020B0604020202020204" pitchFamily="34" charset="0"/>
              </a:rPr>
              <a:t>mekanik</a:t>
            </a:r>
            <a:r>
              <a:rPr lang="id-ID" altLang="id-ID" sz="1800" dirty="0">
                <a:latin typeface="Arial" panose="020B0604020202020204" pitchFamily="34" charset="0"/>
              </a:rPr>
              <a:t> diestimasi sebesar minimal 10 μm</a:t>
            </a:r>
            <a:r>
              <a:rPr lang="id-ID" altLang="id-ID" sz="1800" baseline="30000" dirty="0">
                <a:latin typeface="Arial" panose="020B0604020202020204" pitchFamily="34" charset="0"/>
              </a:rPr>
              <a:t>*)</a:t>
            </a:r>
            <a:r>
              <a:rPr lang="id-ID" altLang="id-ID" sz="1800" b="1" dirty="0">
                <a:latin typeface="Arial" panose="020B0604020202020204" pitchFamily="34" charset="0"/>
              </a:rPr>
              <a:t> </a:t>
            </a:r>
            <a:r>
              <a:rPr lang="id-ID" altLang="id-ID" sz="1800" dirty="0">
                <a:latin typeface="Arial" panose="020B0604020202020204" pitchFamily="34" charset="0"/>
              </a:rPr>
              <a:t>dan mempunyai distribusi rectangular, maka:</a:t>
            </a:r>
          </a:p>
          <a:p>
            <a:pPr algn="just">
              <a:spcBef>
                <a:spcPct val="0"/>
              </a:spcBef>
              <a:buFontTx/>
              <a:buNone/>
            </a:pPr>
            <a:endParaRPr lang="id-ID" altLang="id-ID" sz="1800" dirty="0">
              <a:latin typeface="Arial" panose="020B0604020202020204" pitchFamily="34" charset="0"/>
            </a:endParaRPr>
          </a:p>
          <a:p>
            <a:pPr algn="just">
              <a:spcBef>
                <a:spcPct val="0"/>
              </a:spcBef>
              <a:buFontTx/>
              <a:buNone/>
            </a:pPr>
            <a:endParaRPr lang="id-ID" altLang="id-ID" sz="1800" dirty="0">
              <a:latin typeface="Arial" panose="020B0604020202020204" pitchFamily="34" charset="0"/>
            </a:endParaRPr>
          </a:p>
          <a:p>
            <a:pPr algn="just">
              <a:spcBef>
                <a:spcPct val="0"/>
              </a:spcBef>
              <a:buFontTx/>
              <a:buNone/>
            </a:pPr>
            <a:endParaRPr lang="id-ID" altLang="id-ID" sz="1800" dirty="0">
              <a:latin typeface="Arial" panose="020B0604020202020204" pitchFamily="34" charset="0"/>
            </a:endParaRPr>
          </a:p>
          <a:p>
            <a:pPr algn="just">
              <a:spcBef>
                <a:spcPct val="0"/>
              </a:spcBef>
              <a:buFontTx/>
              <a:buNone/>
            </a:pPr>
            <a:endParaRPr lang="id-ID" altLang="id-ID" sz="1800" dirty="0">
              <a:latin typeface="Arial" panose="020B0604020202020204" pitchFamily="34" charset="0"/>
            </a:endParaRPr>
          </a:p>
          <a:p>
            <a:pPr algn="just">
              <a:spcBef>
                <a:spcPct val="0"/>
              </a:spcBef>
              <a:buFontTx/>
              <a:buNone/>
            </a:pPr>
            <a:endParaRPr lang="id-ID" altLang="id-ID" sz="1800" dirty="0">
              <a:latin typeface="Arial" panose="020B0604020202020204" pitchFamily="34" charset="0"/>
            </a:endParaRPr>
          </a:p>
          <a:p>
            <a:pPr algn="just">
              <a:spcBef>
                <a:spcPct val="0"/>
              </a:spcBef>
              <a:buFontTx/>
              <a:buNone/>
            </a:pPr>
            <a:endParaRPr lang="id-ID" altLang="id-ID" sz="1200" dirty="0">
              <a:latin typeface="Arial" panose="020B0604020202020204" pitchFamily="34" charset="0"/>
            </a:endParaRPr>
          </a:p>
          <a:p>
            <a:pPr algn="just">
              <a:spcBef>
                <a:spcPct val="0"/>
              </a:spcBef>
              <a:buFontTx/>
              <a:buNone/>
            </a:pPr>
            <a:r>
              <a:rPr lang="id-ID" altLang="id-ID" sz="1400" dirty="0">
                <a:latin typeface="Arial" panose="020B0604020202020204" pitchFamily="34" charset="0"/>
              </a:rPr>
              <a:t>*) </a:t>
            </a:r>
            <a:r>
              <a:rPr lang="en-US" altLang="id-ID" sz="1400" dirty="0" err="1">
                <a:latin typeface="Arial" panose="020B0604020202020204" pitchFamily="34" charset="0"/>
              </a:rPr>
              <a:t>Nilai</a:t>
            </a:r>
            <a:r>
              <a:rPr lang="en-US" altLang="id-ID" sz="1400" dirty="0">
                <a:latin typeface="Arial" panose="020B0604020202020204" pitchFamily="34" charset="0"/>
              </a:rPr>
              <a:t> </a:t>
            </a:r>
            <a:r>
              <a:rPr lang="en-US" altLang="id-ID" sz="1400" dirty="0" err="1">
                <a:latin typeface="Arial" panose="020B0604020202020204" pitchFamily="34" charset="0"/>
              </a:rPr>
              <a:t>ini</a:t>
            </a:r>
            <a:r>
              <a:rPr lang="en-US" altLang="id-ID" sz="1400" dirty="0">
                <a:latin typeface="Arial" panose="020B0604020202020204" pitchFamily="34" charset="0"/>
              </a:rPr>
              <a:t> </a:t>
            </a:r>
            <a:r>
              <a:rPr lang="en-US" altLang="id-ID" sz="1400" dirty="0" err="1">
                <a:latin typeface="Arial" panose="020B0604020202020204" pitchFamily="34" charset="0"/>
              </a:rPr>
              <a:t>bisa</a:t>
            </a:r>
            <a:r>
              <a:rPr lang="en-US" altLang="id-ID" sz="1400" dirty="0">
                <a:latin typeface="Arial" panose="020B0604020202020204" pitchFamily="34" charset="0"/>
              </a:rPr>
              <a:t> </a:t>
            </a:r>
            <a:r>
              <a:rPr lang="en-US" altLang="id-ID" sz="1400" dirty="0" err="1">
                <a:latin typeface="Arial" panose="020B0604020202020204" pitchFamily="34" charset="0"/>
              </a:rPr>
              <a:t>berbeda</a:t>
            </a:r>
            <a:r>
              <a:rPr lang="en-US" altLang="id-ID" sz="1400" dirty="0">
                <a:latin typeface="Arial" panose="020B0604020202020204" pitchFamily="34" charset="0"/>
              </a:rPr>
              <a:t> </a:t>
            </a:r>
            <a:r>
              <a:rPr lang="en-US" altLang="id-ID" sz="1400" dirty="0" err="1">
                <a:latin typeface="Arial" panose="020B0604020202020204" pitchFamily="34" charset="0"/>
              </a:rPr>
              <a:t>tergantung</a:t>
            </a:r>
            <a:r>
              <a:rPr lang="en-US" altLang="id-ID" sz="1400" dirty="0">
                <a:latin typeface="Arial" panose="020B0604020202020204" pitchFamily="34" charset="0"/>
              </a:rPr>
              <a:t> </a:t>
            </a:r>
            <a:r>
              <a:rPr lang="en-US" altLang="id-ID" sz="1400" dirty="0" err="1">
                <a:latin typeface="Arial" panose="020B0604020202020204" pitchFamily="34" charset="0"/>
              </a:rPr>
              <a:t>literatur</a:t>
            </a:r>
            <a:r>
              <a:rPr lang="en-US" altLang="id-ID" sz="1400" dirty="0">
                <a:latin typeface="Arial" panose="020B0604020202020204" pitchFamily="34" charset="0"/>
              </a:rPr>
              <a:t> yang </a:t>
            </a:r>
            <a:r>
              <a:rPr lang="en-US" altLang="id-ID" sz="1400" dirty="0" err="1">
                <a:latin typeface="Arial" panose="020B0604020202020204" pitchFamily="34" charset="0"/>
              </a:rPr>
              <a:t>dijadikan</a:t>
            </a:r>
            <a:r>
              <a:rPr lang="en-US" altLang="id-ID" sz="1400" dirty="0">
                <a:latin typeface="Arial" panose="020B0604020202020204" pitchFamily="34" charset="0"/>
              </a:rPr>
              <a:t> </a:t>
            </a:r>
            <a:r>
              <a:rPr lang="en-US" altLang="id-ID" sz="1400" dirty="0" err="1">
                <a:latin typeface="Arial" panose="020B0604020202020204" pitchFamily="34" charset="0"/>
              </a:rPr>
              <a:t>acuan</a:t>
            </a:r>
            <a:r>
              <a:rPr lang="en-US" altLang="id-ID" sz="1400" dirty="0">
                <a:latin typeface="Arial" panose="020B0604020202020204" pitchFamily="34" charset="0"/>
              </a:rPr>
              <a:t>/</a:t>
            </a:r>
            <a:r>
              <a:rPr lang="en-US" altLang="id-ID" sz="1400" dirty="0" err="1">
                <a:latin typeface="Arial" panose="020B0604020202020204" pitchFamily="34" charset="0"/>
              </a:rPr>
              <a:t>referens</a:t>
            </a:r>
            <a:r>
              <a:rPr lang="en-US" altLang="id-ID" sz="1200" dirty="0" err="1">
                <a:latin typeface="Arial" panose="020B0604020202020204" pitchFamily="34" charset="0"/>
              </a:rPr>
              <a:t>i</a:t>
            </a:r>
            <a:r>
              <a:rPr lang="en-US" altLang="id-ID" sz="1200" dirty="0">
                <a:latin typeface="Arial" panose="020B0604020202020204" pitchFamily="34" charset="0"/>
              </a:rPr>
              <a:t>.</a:t>
            </a:r>
            <a:endParaRPr lang="id-ID" altLang="id-ID" sz="1200" dirty="0">
              <a:latin typeface="Arial" panose="020B0604020202020204" pitchFamily="34" charset="0"/>
            </a:endParaRPr>
          </a:p>
        </p:txBody>
      </p:sp>
      <p:graphicFrame>
        <p:nvGraphicFramePr>
          <p:cNvPr id="78861" name="Object 1"/>
          <p:cNvGraphicFramePr>
            <a:graphicFrameLocks noChangeAspect="1"/>
          </p:cNvGraphicFramePr>
          <p:nvPr/>
        </p:nvGraphicFramePr>
        <p:xfrm>
          <a:off x="3800475" y="4567238"/>
          <a:ext cx="1541463" cy="900112"/>
        </p:xfrm>
        <a:graphic>
          <a:graphicData uri="http://schemas.openxmlformats.org/presentationml/2006/ole">
            <mc:AlternateContent xmlns:mc="http://schemas.openxmlformats.org/markup-compatibility/2006">
              <mc:Choice xmlns:v="urn:schemas-microsoft-com:vml" Requires="v">
                <p:oleObj spid="_x0000_s79013" name="Equation" r:id="rId5" imgW="710891" imgH="418918" progId="Equation.3">
                  <p:embed/>
                </p:oleObj>
              </mc:Choice>
              <mc:Fallback>
                <p:oleObj name="Equation" r:id="rId5" imgW="710891" imgH="418918"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0475" y="4567238"/>
                        <a:ext cx="154146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0DFCD1A2-1579-46F3-A85C-48B8973BE028}"/>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E9D5984D-5BF5-4A57-A210-327F1B28CE91}"/>
              </a:ext>
            </a:extLst>
          </p:cNvPr>
          <p:cNvSpPr>
            <a:spLocks noGrp="1"/>
          </p:cNvSpPr>
          <p:nvPr>
            <p:ph type="sldNum" sz="quarter" idx="12"/>
          </p:nvPr>
        </p:nvSpPr>
        <p:spPr/>
        <p:txBody>
          <a:bodyPr/>
          <a:lstStyle/>
          <a:p>
            <a:pPr>
              <a:defRPr/>
            </a:pPr>
            <a:fld id="{0DFA1D9F-FD99-4863-8ECB-485019DA479B}" type="slidenum">
              <a:rPr lang="en-US" altLang="en-US" smtClean="0"/>
              <a:pPr>
                <a:defRPr/>
              </a:pPr>
              <a:t>64</a:t>
            </a:fld>
            <a:endParaRPr lang="en-US" altLang="en-US"/>
          </a:p>
        </p:txBody>
      </p:sp>
    </p:spTree>
  </p:cSld>
  <p:clrMapOvr>
    <a:masterClrMapping/>
  </p:clrMapOvr>
  <p:transition spd="slow">
    <p:pull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p:cNvSpPr>
          <p:nvPr>
            <p:ph type="body" sz="half" idx="1"/>
          </p:nvPr>
        </p:nvSpPr>
        <p:spPr>
          <a:xfrm>
            <a:off x="914400" y="762000"/>
            <a:ext cx="7772400" cy="5216525"/>
          </a:xfrm>
        </p:spPr>
        <p:txBody>
          <a:bodyPr/>
          <a:lstStyle/>
          <a:p>
            <a:pPr marL="457200" indent="-457200" eaLnBrk="1" hangingPunct="1">
              <a:buFont typeface="Wingdings" panose="05000000000000000000" pitchFamily="2" charset="2"/>
              <a:buNone/>
            </a:pPr>
            <a:r>
              <a:rPr lang="id-ID" altLang="en-US" sz="2400" b="1" i="1">
                <a:solidFill>
                  <a:srgbClr val="000000"/>
                </a:solidFill>
                <a:latin typeface="Trebuchet MS" panose="020B0603020202020204" pitchFamily="34" charset="0"/>
              </a:rPr>
              <a:t> </a:t>
            </a:r>
            <a:r>
              <a:rPr lang="en-US" altLang="en-US" sz="2400" b="1" i="1">
                <a:solidFill>
                  <a:srgbClr val="000000"/>
                </a:solidFill>
                <a:latin typeface="Trebuchet MS" panose="020B0603020202020204" pitchFamily="34" charset="0"/>
              </a:rPr>
              <a:t>Ketidakpastian Bentangan (U)</a:t>
            </a:r>
          </a:p>
          <a:p>
            <a:pPr marL="457200" indent="-457200" eaLnBrk="1" hangingPunct="1">
              <a:buFont typeface="Wingdings" panose="05000000000000000000" pitchFamily="2" charset="2"/>
              <a:buNone/>
            </a:pPr>
            <a:r>
              <a:rPr lang="en-US" altLang="en-US" sz="2400" b="1" i="1">
                <a:solidFill>
                  <a:schemeClr val="hlink"/>
                </a:solidFill>
                <a:latin typeface="Trebuchet MS" panose="020B0603020202020204" pitchFamily="34" charset="0"/>
              </a:rPr>
              <a:t>	</a:t>
            </a:r>
          </a:p>
          <a:p>
            <a:pPr marL="457200" indent="-457200" eaLnBrk="1" hangingPunct="1">
              <a:buFont typeface="Wingdings" panose="05000000000000000000" pitchFamily="2" charset="2"/>
              <a:buNone/>
            </a:pPr>
            <a:r>
              <a:rPr lang="en-US" altLang="en-US" sz="2400" b="1" i="1">
                <a:solidFill>
                  <a:schemeClr val="hlink"/>
                </a:solidFill>
                <a:latin typeface="Trebuchet MS" panose="020B0603020202020204" pitchFamily="34" charset="0"/>
              </a:rPr>
              <a:t>	</a:t>
            </a:r>
            <a:r>
              <a:rPr lang="en-US" altLang="en-US" sz="2400" i="1">
                <a:latin typeface="Trebuchet MS" panose="020B0603020202020204" pitchFamily="34" charset="0"/>
              </a:rPr>
              <a:t>Ketidakpastian baku gabungan (</a:t>
            </a:r>
            <a:r>
              <a:rPr lang="en-US" altLang="en-US" sz="2400" i="1">
                <a:solidFill>
                  <a:srgbClr val="000000"/>
                </a:solidFill>
                <a:latin typeface="Trebuchet MS" panose="020B0603020202020204" pitchFamily="34" charset="0"/>
              </a:rPr>
              <a:t>u</a:t>
            </a:r>
            <a:r>
              <a:rPr lang="en-US" altLang="en-US" sz="2400" i="1" baseline="-25000">
                <a:solidFill>
                  <a:srgbClr val="000000"/>
                </a:solidFill>
                <a:latin typeface="Trebuchet MS" panose="020B0603020202020204" pitchFamily="34" charset="0"/>
              </a:rPr>
              <a:t>c</a:t>
            </a:r>
            <a:r>
              <a:rPr lang="en-US" altLang="en-US" sz="2400" i="1">
                <a:latin typeface="Trebuchet MS" panose="020B0603020202020204" pitchFamily="34" charset="0"/>
              </a:rPr>
              <a:t>)</a:t>
            </a:r>
            <a:r>
              <a:rPr lang="id-ID" altLang="en-US" sz="2400" i="1">
                <a:latin typeface="Trebuchet MS" panose="020B0603020202020204" pitchFamily="34" charset="0"/>
              </a:rPr>
              <a:t> </a:t>
            </a:r>
            <a:r>
              <a:rPr lang="en-US" altLang="en-US" sz="2400" i="1">
                <a:latin typeface="Trebuchet MS" panose="020B0603020202020204" pitchFamily="34" charset="0"/>
              </a:rPr>
              <a:t>caliper :</a:t>
            </a:r>
          </a:p>
          <a:p>
            <a:pPr marL="457200" indent="-457200" eaLnBrk="1" hangingPunct="1">
              <a:buFont typeface="Wingdings" panose="05000000000000000000" pitchFamily="2" charset="2"/>
              <a:buNone/>
            </a:pPr>
            <a:endParaRPr lang="en-US" altLang="en-US" sz="2400" i="1">
              <a:latin typeface="Trebuchet MS" panose="020B0603020202020204" pitchFamily="34" charset="0"/>
            </a:endParaRP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p>
          <a:p>
            <a:pPr marL="457200" indent="-457200" eaLnBrk="1" hangingPunct="1">
              <a:buFont typeface="Wingdings" panose="05000000000000000000" pitchFamily="2" charset="2"/>
              <a:buNone/>
            </a:pPr>
            <a:r>
              <a:rPr lang="en-US" altLang="en-US" sz="2400" i="1">
                <a:latin typeface="Trebuchet MS" panose="020B0603020202020204" pitchFamily="34" charset="0"/>
              </a:rPr>
              <a:t>	Dengan asumsi mempunyai distribusi normal maka ketidakpastian bentangannya dpt diperoleh (dengan faktor cakupan, k = 2) :</a:t>
            </a:r>
          </a:p>
          <a:p>
            <a:pPr marL="457200" indent="-457200" eaLnBrk="1" hangingPunct="1">
              <a:buFont typeface="Wingdings" panose="05000000000000000000" pitchFamily="2" charset="2"/>
              <a:buNone/>
            </a:pPr>
            <a:endParaRPr lang="en-US" altLang="en-US" sz="2400" i="1">
              <a:latin typeface="Trebuchet MS" panose="020B0603020202020204" pitchFamily="34" charset="0"/>
            </a:endParaRP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r>
              <a:rPr lang="en-US" altLang="en-US" sz="2400" i="1">
                <a:solidFill>
                  <a:srgbClr val="000000"/>
                </a:solidFill>
                <a:latin typeface="Trebuchet MS" panose="020B0603020202020204" pitchFamily="34" charset="0"/>
              </a:rPr>
              <a:t>U</a:t>
            </a:r>
            <a:r>
              <a:rPr lang="id-ID" altLang="en-US" sz="2400" i="1" baseline="-25000">
                <a:solidFill>
                  <a:srgbClr val="000000"/>
                </a:solidFill>
                <a:latin typeface="Trebuchet MS" panose="020B0603020202020204" pitchFamily="34" charset="0"/>
              </a:rPr>
              <a:t>e</a:t>
            </a:r>
            <a:r>
              <a:rPr lang="en-US" altLang="en-US" sz="2400" i="1">
                <a:solidFill>
                  <a:srgbClr val="000000"/>
                </a:solidFill>
                <a:latin typeface="Trebuchet MS" panose="020B0603020202020204" pitchFamily="34" charset="0"/>
              </a:rPr>
              <a:t> = </a:t>
            </a:r>
            <a:r>
              <a:rPr lang="id-ID" altLang="en-US" sz="2400" i="1">
                <a:solidFill>
                  <a:srgbClr val="000000"/>
                </a:solidFill>
                <a:latin typeface="Trebuchet MS" panose="020B0603020202020204" pitchFamily="34" charset="0"/>
              </a:rPr>
              <a:t>U</a:t>
            </a:r>
            <a:r>
              <a:rPr lang="en-US" altLang="en-US" sz="2400" i="1" baseline="-25000">
                <a:solidFill>
                  <a:srgbClr val="000000"/>
                </a:solidFill>
                <a:latin typeface="Trebuchet MS" panose="020B0603020202020204" pitchFamily="34" charset="0"/>
              </a:rPr>
              <a:t>c</a:t>
            </a:r>
            <a:r>
              <a:rPr lang="en-US" altLang="en-US" sz="2400" i="1">
                <a:solidFill>
                  <a:srgbClr val="000000"/>
                </a:solidFill>
                <a:latin typeface="Trebuchet MS" panose="020B0603020202020204" pitchFamily="34" charset="0"/>
              </a:rPr>
              <a:t> x 2</a:t>
            </a:r>
          </a:p>
          <a:p>
            <a:pPr marL="457200" indent="-457200" eaLnBrk="1" hangingPunct="1">
              <a:buFont typeface="Wingdings" panose="05000000000000000000" pitchFamily="2" charset="2"/>
              <a:buNone/>
            </a:pPr>
            <a:endParaRPr lang="en-US" altLang="en-US" sz="2400" i="1">
              <a:solidFill>
                <a:srgbClr val="000000"/>
              </a:solidFill>
              <a:latin typeface="Trebuchet MS" panose="020B0603020202020204" pitchFamily="34" charset="0"/>
            </a:endParaRP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r>
              <a:rPr lang="en-US" altLang="en-US" sz="2400" b="1" i="1">
                <a:solidFill>
                  <a:srgbClr val="000000"/>
                </a:solidFill>
                <a:latin typeface="Trebuchet MS" panose="020B0603020202020204" pitchFamily="34" charset="0"/>
              </a:rPr>
              <a:t>	</a:t>
            </a:r>
            <a:endParaRPr lang="en-US" altLang="en-US" sz="2400">
              <a:latin typeface="Trebuchet MS" panose="020B0603020202020204" pitchFamily="34" charset="0"/>
            </a:endParaRPr>
          </a:p>
        </p:txBody>
      </p:sp>
      <p:sp>
        <p:nvSpPr>
          <p:cNvPr id="7987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9876"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987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987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1" name="Rectangle 10"/>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79882" name="Object 1"/>
          <p:cNvGraphicFramePr>
            <a:graphicFrameLocks noChangeAspect="1"/>
          </p:cNvGraphicFramePr>
          <p:nvPr/>
        </p:nvGraphicFramePr>
        <p:xfrm>
          <a:off x="3238500" y="2103438"/>
          <a:ext cx="2809875" cy="1214437"/>
        </p:xfrm>
        <a:graphic>
          <a:graphicData uri="http://schemas.openxmlformats.org/presentationml/2006/ole">
            <mc:AlternateContent xmlns:mc="http://schemas.openxmlformats.org/markup-compatibility/2006">
              <mc:Choice xmlns:v="urn:schemas-microsoft-com:vml" Requires="v">
                <p:oleObj spid="_x0000_s79958" name="Equation" r:id="rId3" imgW="1129810" imgH="482391" progId="Equation.3">
                  <p:embed/>
                </p:oleObj>
              </mc:Choice>
              <mc:Fallback>
                <p:oleObj name="Equation" r:id="rId3" imgW="1129810" imgH="482391"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0" y="2103438"/>
                        <a:ext cx="280987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DBE60BDF-CBF6-447B-86FD-A54A3A209632}"/>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F717E059-0770-41A3-AE27-FAE5A3A53FE0}"/>
              </a:ext>
            </a:extLst>
          </p:cNvPr>
          <p:cNvSpPr>
            <a:spLocks noGrp="1"/>
          </p:cNvSpPr>
          <p:nvPr>
            <p:ph type="sldNum" sz="quarter" idx="12"/>
          </p:nvPr>
        </p:nvSpPr>
        <p:spPr/>
        <p:txBody>
          <a:bodyPr/>
          <a:lstStyle/>
          <a:p>
            <a:pPr>
              <a:defRPr/>
            </a:pPr>
            <a:fld id="{0DFA1D9F-FD99-4863-8ECB-485019DA479B}" type="slidenum">
              <a:rPr lang="en-US" altLang="en-US" smtClean="0"/>
              <a:pPr>
                <a:defRPr/>
              </a:pPr>
              <a:t>65</a:t>
            </a:fld>
            <a:endParaRPr lang="en-US" altLang="en-US"/>
          </a:p>
        </p:txBody>
      </p:sp>
    </p:spTree>
  </p:cSld>
  <p:clrMapOvr>
    <a:masterClrMapping/>
  </p:clrMapOvr>
  <p:transition spd="slow">
    <p:pull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80899"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8090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8090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1" name="Rectangle 10"/>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090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752600"/>
            <a:ext cx="89439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6" name="Rectangle 7"/>
          <p:cNvSpPr>
            <a:spLocks noGrp="1"/>
          </p:cNvSpPr>
          <p:nvPr>
            <p:ph type="body" sz="half" idx="1"/>
          </p:nvPr>
        </p:nvSpPr>
        <p:spPr>
          <a:xfrm>
            <a:off x="914400" y="762000"/>
            <a:ext cx="7772400" cy="5216525"/>
          </a:xfrm>
        </p:spPr>
        <p:txBody>
          <a:bodyPr/>
          <a:lstStyle/>
          <a:p>
            <a:pPr marL="457200" indent="-457200" eaLnBrk="1" hangingPunct="1">
              <a:buFont typeface="Wingdings" panose="05000000000000000000" pitchFamily="2" charset="2"/>
              <a:buNone/>
            </a:pPr>
            <a:r>
              <a:rPr lang="id-ID" altLang="en-US" sz="2400" b="1" i="1">
                <a:solidFill>
                  <a:srgbClr val="000000"/>
                </a:solidFill>
                <a:latin typeface="Trebuchet MS" panose="020B0603020202020204" pitchFamily="34" charset="0"/>
              </a:rPr>
              <a:t> Contoh Perhitungan Ketidakpastian Kalibrasi</a:t>
            </a:r>
            <a:endParaRPr lang="en-US" altLang="en-US" sz="2400" b="1" i="1">
              <a:solidFill>
                <a:srgbClr val="000000"/>
              </a:solidFill>
              <a:latin typeface="Trebuchet MS" panose="020B0603020202020204" pitchFamily="34" charset="0"/>
            </a:endParaRPr>
          </a:p>
          <a:p>
            <a:pPr marL="457200" indent="-457200" eaLnBrk="1" hangingPunct="1">
              <a:buFont typeface="Wingdings" panose="05000000000000000000" pitchFamily="2" charset="2"/>
              <a:buNone/>
            </a:pPr>
            <a:r>
              <a:rPr lang="en-US" altLang="en-US" sz="2400" b="1" i="1">
                <a:solidFill>
                  <a:schemeClr val="hlink"/>
                </a:solidFill>
                <a:latin typeface="Trebuchet MS" panose="020B0603020202020204" pitchFamily="34" charset="0"/>
              </a:rPr>
              <a:t>	</a:t>
            </a:r>
          </a:p>
          <a:p>
            <a:pPr marL="457200" indent="-457200" eaLnBrk="1" hangingPunct="1">
              <a:buFont typeface="Wingdings" panose="05000000000000000000" pitchFamily="2" charset="2"/>
              <a:buNone/>
            </a:pPr>
            <a:r>
              <a:rPr lang="en-US" altLang="en-US" sz="2400" b="1" i="1">
                <a:solidFill>
                  <a:schemeClr val="hlink"/>
                </a:solidFill>
                <a:latin typeface="Trebuchet MS" panose="020B0603020202020204" pitchFamily="34" charset="0"/>
              </a:rPr>
              <a:t>	</a:t>
            </a:r>
            <a:endParaRPr lang="en-US" altLang="en-US" sz="2400">
              <a:latin typeface="Trebuchet MS" panose="020B0603020202020204" pitchFamily="34" charset="0"/>
            </a:endParaRPr>
          </a:p>
        </p:txBody>
      </p:sp>
      <p:sp>
        <p:nvSpPr>
          <p:cNvPr id="2" name="Footer Placeholder 1">
            <a:extLst>
              <a:ext uri="{FF2B5EF4-FFF2-40B4-BE49-F238E27FC236}">
                <a16:creationId xmlns:a16="http://schemas.microsoft.com/office/drawing/2014/main" id="{849EF4D0-DEE7-44D3-8286-EFE66DAF5D05}"/>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F1F0418A-46C0-47E2-906A-7DE9C97B9D48}"/>
              </a:ext>
            </a:extLst>
          </p:cNvPr>
          <p:cNvSpPr>
            <a:spLocks noGrp="1"/>
          </p:cNvSpPr>
          <p:nvPr>
            <p:ph type="sldNum" sz="quarter" idx="12"/>
          </p:nvPr>
        </p:nvSpPr>
        <p:spPr/>
        <p:txBody>
          <a:bodyPr/>
          <a:lstStyle/>
          <a:p>
            <a:pPr>
              <a:defRPr/>
            </a:pPr>
            <a:fld id="{0DFA1D9F-FD99-4863-8ECB-485019DA479B}" type="slidenum">
              <a:rPr lang="en-US" altLang="en-US" smtClean="0"/>
              <a:pPr>
                <a:defRPr/>
              </a:pPr>
              <a:t>66</a:t>
            </a:fld>
            <a:endParaRPr lang="en-US" altLang="en-US"/>
          </a:p>
        </p:txBody>
      </p:sp>
    </p:spTree>
  </p:cSld>
  <p:clrMapOvr>
    <a:masterClrMapping/>
  </p:clrMapOvr>
  <p:transition spd="slow">
    <p:pull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662488"/>
            <a:ext cx="9144000" cy="190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8" name="Straight Connector 7"/>
          <p:cNvCxnSpPr/>
          <p:nvPr/>
        </p:nvCxnSpPr>
        <p:spPr>
          <a:xfrm rot="5400000">
            <a:off x="5638800" y="5576888"/>
            <a:ext cx="12192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1924" name="TextBox 9"/>
          <p:cNvSpPr txBox="1">
            <a:spLocks noChangeArrowheads="1"/>
          </p:cNvSpPr>
          <p:nvPr/>
        </p:nvSpPr>
        <p:spPr bwMode="auto">
          <a:xfrm>
            <a:off x="-228600" y="5160963"/>
            <a:ext cx="2819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100">
                <a:solidFill>
                  <a:schemeClr val="bg1"/>
                </a:solidFill>
                <a:latin typeface="Arial" panose="020B0604020202020204" pitchFamily="34" charset="0"/>
              </a:rPr>
              <a:t>MT. Haryono Square Lt.3A No.2</a:t>
            </a:r>
          </a:p>
          <a:p>
            <a:pPr algn="r">
              <a:spcBef>
                <a:spcPct val="0"/>
              </a:spcBef>
              <a:buFontTx/>
              <a:buNone/>
            </a:pPr>
            <a:r>
              <a:rPr lang="en-US" altLang="en-US" sz="1100">
                <a:solidFill>
                  <a:schemeClr val="bg1"/>
                </a:solidFill>
                <a:latin typeface="Arial" panose="020B0604020202020204" pitchFamily="34" charset="0"/>
              </a:rPr>
              <a:t>Jl. MT. Haryono kav.10</a:t>
            </a:r>
          </a:p>
          <a:p>
            <a:pPr algn="r">
              <a:spcBef>
                <a:spcPct val="0"/>
              </a:spcBef>
              <a:buFontTx/>
              <a:buNone/>
            </a:pPr>
            <a:r>
              <a:rPr lang="en-US" altLang="en-US" sz="1100">
                <a:solidFill>
                  <a:schemeClr val="bg1"/>
                </a:solidFill>
                <a:latin typeface="Arial" panose="020B0604020202020204" pitchFamily="34" charset="0"/>
              </a:rPr>
              <a:t>Jakarta Timur 13330</a:t>
            </a:r>
          </a:p>
          <a:p>
            <a:pPr algn="r">
              <a:spcBef>
                <a:spcPct val="0"/>
              </a:spcBef>
              <a:buFontTx/>
              <a:buNone/>
            </a:pPr>
            <a:r>
              <a:rPr lang="en-US" altLang="en-US" sz="1100">
                <a:solidFill>
                  <a:schemeClr val="bg1"/>
                </a:solidFill>
                <a:latin typeface="Arial" panose="020B0604020202020204" pitchFamily="34" charset="0"/>
              </a:rPr>
              <a:t>Telp: 29067201 – 3 Fax: 29067204 </a:t>
            </a:r>
          </a:p>
          <a:p>
            <a:pPr algn="r">
              <a:spcBef>
                <a:spcPct val="0"/>
              </a:spcBef>
              <a:buFontTx/>
              <a:buNone/>
            </a:pPr>
            <a:r>
              <a:rPr lang="en-US" altLang="en-US" sz="1100">
                <a:solidFill>
                  <a:schemeClr val="bg1"/>
                </a:solidFill>
                <a:latin typeface="Arial" panose="020B0604020202020204" pitchFamily="34" charset="0"/>
              </a:rPr>
              <a:t>Email : sspm@sentral-sistem.com</a:t>
            </a:r>
          </a:p>
          <a:p>
            <a:pPr algn="r">
              <a:spcBef>
                <a:spcPct val="0"/>
              </a:spcBef>
              <a:buFontTx/>
              <a:buNone/>
            </a:pPr>
            <a:r>
              <a:rPr lang="en-US" altLang="en-US" sz="1100">
                <a:solidFill>
                  <a:schemeClr val="bg1"/>
                </a:solidFill>
                <a:latin typeface="Arial" panose="020B0604020202020204" pitchFamily="34" charset="0"/>
              </a:rPr>
              <a:t>www.sentral-sistem.com</a:t>
            </a:r>
          </a:p>
        </p:txBody>
      </p:sp>
      <p:sp>
        <p:nvSpPr>
          <p:cNvPr id="81925" name="TextBox 10"/>
          <p:cNvSpPr txBox="1">
            <a:spLocks noChangeArrowheads="1"/>
          </p:cNvSpPr>
          <p:nvPr/>
        </p:nvSpPr>
        <p:spPr bwMode="auto">
          <a:xfrm>
            <a:off x="6477000" y="5119688"/>
            <a:ext cx="2819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100">
                <a:solidFill>
                  <a:schemeClr val="bg1"/>
                </a:solidFill>
                <a:latin typeface="Arial" panose="020B0604020202020204" pitchFamily="34" charset="0"/>
              </a:rPr>
              <a:t>Cikarang Square Blok B No.11</a:t>
            </a:r>
          </a:p>
          <a:p>
            <a:pPr>
              <a:spcBef>
                <a:spcPct val="0"/>
              </a:spcBef>
              <a:buFontTx/>
              <a:buNone/>
            </a:pPr>
            <a:r>
              <a:rPr lang="en-US" altLang="en-US" sz="1100">
                <a:solidFill>
                  <a:schemeClr val="bg1"/>
                </a:solidFill>
                <a:latin typeface="Arial" panose="020B0604020202020204" pitchFamily="34" charset="0"/>
              </a:rPr>
              <a:t>Jl. Raya Cibarusah </a:t>
            </a:r>
          </a:p>
          <a:p>
            <a:pPr>
              <a:spcBef>
                <a:spcPct val="0"/>
              </a:spcBef>
              <a:buFontTx/>
              <a:buNone/>
            </a:pPr>
            <a:r>
              <a:rPr lang="en-US" altLang="en-US" sz="1100">
                <a:solidFill>
                  <a:schemeClr val="bg1"/>
                </a:solidFill>
                <a:latin typeface="Arial" panose="020B0604020202020204" pitchFamily="34" charset="0"/>
              </a:rPr>
              <a:t>Cikarang Selatan 17530</a:t>
            </a:r>
          </a:p>
          <a:p>
            <a:pPr>
              <a:spcBef>
                <a:spcPct val="0"/>
              </a:spcBef>
              <a:buFontTx/>
              <a:buNone/>
            </a:pPr>
            <a:r>
              <a:rPr lang="en-US" altLang="en-US" sz="1100">
                <a:solidFill>
                  <a:schemeClr val="bg1"/>
                </a:solidFill>
                <a:latin typeface="Arial" panose="020B0604020202020204" pitchFamily="34" charset="0"/>
              </a:rPr>
              <a:t>Telp: 021 89321314-5 Fax: 29067204 </a:t>
            </a:r>
          </a:p>
          <a:p>
            <a:pPr>
              <a:spcBef>
                <a:spcPct val="0"/>
              </a:spcBef>
              <a:buFontTx/>
              <a:buNone/>
            </a:pPr>
            <a:r>
              <a:rPr lang="en-US" altLang="en-US" sz="1100">
                <a:solidFill>
                  <a:schemeClr val="bg1"/>
                </a:solidFill>
                <a:latin typeface="Arial" panose="020B0604020202020204" pitchFamily="34" charset="0"/>
              </a:rPr>
              <a:t>Email : cs@sentralkalibrasi.co.id.</a:t>
            </a:r>
          </a:p>
          <a:p>
            <a:pPr>
              <a:spcBef>
                <a:spcPct val="0"/>
              </a:spcBef>
              <a:buFontTx/>
              <a:buNone/>
            </a:pPr>
            <a:r>
              <a:rPr lang="en-US" altLang="en-US" sz="1100">
                <a:solidFill>
                  <a:schemeClr val="bg1"/>
                </a:solidFill>
                <a:latin typeface="Arial" panose="020B0604020202020204" pitchFamily="34" charset="0"/>
              </a:rPr>
              <a:t>www.sentralkalibrasi.co.id</a:t>
            </a:r>
          </a:p>
        </p:txBody>
      </p:sp>
      <p:sp>
        <p:nvSpPr>
          <p:cNvPr id="81926" name="TextBox 11"/>
          <p:cNvSpPr txBox="1">
            <a:spLocks noChangeArrowheads="1"/>
          </p:cNvSpPr>
          <p:nvPr/>
        </p:nvSpPr>
        <p:spPr bwMode="auto">
          <a:xfrm>
            <a:off x="1476375" y="4852988"/>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u="sng">
                <a:solidFill>
                  <a:schemeClr val="bg1"/>
                </a:solidFill>
                <a:latin typeface="Arial" panose="020B0604020202020204" pitchFamily="34" charset="0"/>
              </a:rPr>
              <a:t>Kantor Pusat</a:t>
            </a:r>
          </a:p>
        </p:txBody>
      </p:sp>
      <p:sp>
        <p:nvSpPr>
          <p:cNvPr id="81927" name="TextBox 12"/>
          <p:cNvSpPr txBox="1">
            <a:spLocks noChangeArrowheads="1"/>
          </p:cNvSpPr>
          <p:nvPr/>
        </p:nvSpPr>
        <p:spPr bwMode="auto">
          <a:xfrm>
            <a:off x="6477000" y="4814888"/>
            <a:ext cx="1174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u="sng">
                <a:solidFill>
                  <a:schemeClr val="bg1"/>
                </a:solidFill>
                <a:latin typeface="Arial" panose="020B0604020202020204" pitchFamily="34" charset="0"/>
              </a:rPr>
              <a:t>Laboratorium</a:t>
            </a:r>
          </a:p>
        </p:txBody>
      </p:sp>
      <p:sp>
        <p:nvSpPr>
          <p:cNvPr id="81928" name="AutoShape 2" descr="data:image/png;base64,iVBORw0KGgoAAAANSUhEUgAAATYAAACjCAMAAAA3vsLfAAAAZlBMVEX///8zmcwsl8sdk8knlcoaksn6/f7o8/nv9/vh7/dLpNEumcyPw+C11+rd7fb4/P7W6fTK4vBhrdY5nc55uNuSxOGo0Oe+3O2fy+S32OuGvt59utxvs9lAn89Ko9HG4O9YqtRmsNfcPNbyAAASMUlEQVR4nO1di5aiuhJt8lAkICKCiKD4/z95qsIrCUF8tMexZa9715mZVjps6l2V8PMz417ss3ev4BOx5Hz/7jV8ICLKZnG7H2dKknev4QNxoMx/9xo+EAFl+bvX8IFIZ9oeQcZm2h4A0DbbtvvhEzZ70vtRsDluewAVocG71/CBKAk9v3sNn4eFIHTz7kV8Hlzm0NW7F/F5WFKHuu9exOdhQx0WvnsRn4eIErF49yI+D2dKnHev4QMBtMXvXsMHYqbtIeypU757DR+IAxWnd6/hA5FSUr17DR+IjJHtu9fwgUgYKd69hg9EPtfEH8GOzcXdB7Alc3H3AXiCpu9ewweiJPRw9QM5metKQ4ipmriYB5KGCJkzUROP6Wz7BnCpw9dXP+HNWcQQS+7Q5dVPFGyukAyw5g67bvIvTMxFcxNYE7/OSkUmeP1GTFcpvZm2IQ7UmSi3zbRZMF1uO4m5jzrAdLkNaLvuar8RPmET5TZP8HnYwcRxstwG0nY9Hv5GFJOzlN48kTRENVlu2xIa/T9r+SB4YmqWsiB0LoGYiCdJydlcxxxATKqgPxiJ3lTf3n2YLrf9JIMeTcX4l1s7l06OoCbmdg+c9v1ytV1N1o0wj9BpQwl9obS5HxBcb7hDJqppgz1ZO+bw12Wpa8r/fVHGutHECGrK2FH9+5Y6r6QtoeTfn4A6TE+3pVTNWl2POc4rZ8t99gFjijeMaR2oUiNZloyQl9KWfAJtYO8vEx/ZU+K1fz4TQCSmujbP4CNoywnbTXwk6uu/CSckXi7YK2mDByledvHfwo6RqTGtqO02hOAM6DaU241eSZvDXnbx38Jlet5oQ+vHHzmMcMwXXk7bC/30L6GaDvjX1CEQo2TwHyKzfqTtdTeWAm3/fBF+ct4IEgkKWrOqQEG9+naW9JXykNIPoG26AIK0ORCDEt4aQUjIXihtwQfQFpKpwZmaNuIwpxvn2tRaK7HMdtnvjjpAAP6bLZ8sf+oJu4mtiLucLoAgS47geU9ORLsQIaWUsfJXRe88OQI1Ae1+As6PYx+0YWPM+m2prUa2mt6DmwriiFL9bp+Q+dwhEC9MBcx3AcJE/kzLx+dqAxNSNW/0o5ZfzrlWW1wQx9YzmJw32pzoIJdK27QhhW+XOzJym0FRpA/oLwi3WjiN7u1jeET1Vz4RJm2L5XqzHrlpk2UQfZvLRNqu3Fp45GjVDNraRj5+uVr8nIStQb3YcsZofL+6oQL0sp0Yj38aF22o1mcGbcFWUM45jXc2VwjRf6X+fUustF0vtwWggbQMyJA2yZNHRBxK12ehvqCEEfi/zSLva2k6BzaPiXOKnYSBPIs79x8mTFWrRKctKilWIgCE8XI4s1wSrUgGMcMobSPltvAA+sloNjyDIGEyjw14rU0Y/Q4WsOcEPEUKzA1T3h1HrV5UnBILb/jr2vuW3ujO6lumNdog5+i/vzhy4RDwYnBfYHsEL4zHjfqjJk0+m6LN8KfrXFAh+GVpcRu5rFsu4vbJVIQMzpYq6wmI3DaYU8q1FUCJrYyAT6G577AU8Jm7PKFJW6oUBlYlsnDZL8OFuw4qKhwW67d9ZDpLskZ2jbaUV70ZcuGaDOLbUirLgLaCYE8GovnGm2Sm/cBMrC6kX8A0DiQKjOERZRU0xSLqQFv7xH2KFdE7fULGmEpbb0FWEBKwuNeLM7BIiOrNpE4qv24vf/812jJOaLnL9ud94FcowYxfGps5oE3OP6CwNcYaQgaqS3sIC5JfKYkzrLB4AmyjABcHaxq6DPhuc+E1OvHJmr2JTGvrguFtyg5hDDb6qF0sB8splKd6QeFS7E1FxmjrItcLB40HlQfKiCA8zrrLrcwU9ITzD4ojcAe91oTVexmW+LgGEQ7SluLtlLaJAKS81vkti2Pn7n10Q9rqte1glWaxJwOpOXVMHlABFC+OMmWlbSlId5pFtBMcY34grsw10TVoAzmDRwKa1hm0k7FtC3isx6gjSZtp+DwhticCUmgd20HapIBGnMDjv7tElWndcHw88tEAB5aJtIT2tnMpfaxCG1g6z7OVOlzQIaUCvTynWZaejYWatEEeS9eRmnAfmW7bW2HDRZPToMbtCSd2MKmzDomhksr7q+jxNF17HkBv66Jtk2uBiMym7ti8bNTSI1K4OokJCaFpJWxKWg6D6AFM2mTdqFCHMFP9lIKFEI1i5rCS3WD0F2gDm1WNjCS2tK147JMHsvqUqr43ba4W9v5ZwwKcdU3nEeQyUSsbBzTZnpU2iB0md3ybtOGhSEtmGAHVgO27hUOQTZLKTIYlbXgTvm2/eaukCc9jh9wZfcjfrl4U4jbZY9qMZZERr/mEwJpcXKo4fsmNfY7tQqZ3fJu0YW8hoEQJ3l09+96x9m/gvFjixkbKWtPmoihYZL11CcI5PlQej9T+JOSkjqw7pKPHdhQMf7Ln6LOxJNbGBHjb0Uj1e3fDKahmAALOqdoR7Xulek4j6GjjnTEOsjwWpE3e2p5amlSopD7ex9G5343+oFypBIHtcthCdugaGXQDPeiBzIBvzsAaWWlbgnKCRtk+bJry6ZErU9pA7qtYDzkuqm3f0NaOY7hoCfKRNknzZhDw/XRxW+VcCJkaT7FhrSkChl7ouzrvsyTcKOeBYwd9JEgE0OY0fsOt45WR0ebD9LGUJm2QqJVEd0u+2qTOulw6wUc9tF6SNjT1S1v9O5RZwoZj8PHIRtaVthuqJHVM0SlbRs2UDrwGZKpyr7EyEdMkQTm7N7nr16HThnJv/OpAnSS5kLZgjI/aMiuBtMmPYygzKNXVPu9IKvjQI+fKabQtMBTDZOvUmnZckx4LLsGUNHG3sgGtybgz9uhuWpO2LWkcYQ/Qts4m9KYNEihY0LDuA7Q1rNv6Zq6sDBLPXledxlI1mHWacuwnu105+KNdGDyP06SmPW3gIqQuW83vTTBpk45Qtw/qXl6wLZfuixDWDu0TXKBh3XaYBhaOzmda3l1oa+AypUCAlScH3XX7mzZmdh5WtE9ketq2pJay9cPNTZO2GGVIP5cxVArZQfeyD4ygTI1AIG21I7LFu7IoXghTJm4GBvfdclMKWQo+uWNjoyIjS16i8XPaSK+jbdkWw9GOPDY5atAmzYU5pqQc75B3f/QZC2KL9TqJNqKxzTth8n0WD5Q+2vWBoeqeFKRUicBUI2N1WILSpniaiGAxyWkjvY62hBGn1hLv0dNljLhNWgfzUsoZLFW3avjTyhZll53BCyybWXOM24jzmBtFxKTPyGJCN7LOsmla4nB1xcZnHIQpz8iAtrKLS/NHT84yiuKurXZY9OEv3HEjJgSsqS3uiUkrY5HF4GJG7SFtj3atT6JLWZYcrr/FJSwwL492gik1vrCApIBnGGQ0cUFLG5DcUn949AxKgzbpnMwGcNJpm9sNEa44PFfLdtW+oIYG18zzF02L5NFwSQp5a40CdE++XAKETYQyaWCaH25irO5GqmNqaTv2Ycf60dmKJdXM+loaVcPu9DkqPOCGJ3hOPi7EPMEASwGNRoPCmw9AXt6x1n1vxLa3sxdM+uoYwpe2hYJrb6qrGQcT6+FDI121tAl30at0pkVMDxdZ4eq0WbtJ/VHRIGON3OX4+1w68Amp0pqKBycFBTVtTxzZculYCBnaWYiO2MGTkUiy2jTyfT6hgko3jmav0cjm6GYcegr7y00OTlphTAFubB0nZKcWj3VXt/FktuAN2lqFEsgOj/OSOcj9jRft+q14RFRWWLAOA/+DIHvfWJyoAlFj9bQeaGQnBU0FJFaro5YG001A2hSNwchn6JMFaQ6Q6mgDE4YCn5kTzAuh0FaYpC5q1qbOJrmGXZcT+3V9HNMAiIUw70hDoCvbggMlspn5U9vX9tHVe4IOVL3hiE7uE7LCyByxrDGUha7A0tEW1dmCPpvw00ROLW2JGbgd6JMOQWbfDQ2QiEZo+oGkrQvKCDcS48Wxs+y1izqR/hnVSlNqYWlo3sCNWOgGKMVNMINSdRfedLT5TZu3MvoBOVFoG7j3k6h19InXrHRvUoKkHlwXxma18TpT5kg33XaAEQV4pd7kY9i+N8yxJ9igUrk8THtXiP0U6crY0JFKMmtX2tHWHugQ6EW1kKi0rY2DqWDJ8sae2QqXtvU+H+MxjM1aq7DaUop5+7a/nRxWpzzVipDEE3rMdBwGvBGl0+cH6JF+wmxVjah1pasmAAH/1YzlE62unFJNmHT3voAEvkI9euZQg32j+C4hLDiBYS6KTuBXQa45uCMsWzX4kJ7EwtFLt8FgW1ooxLCNOYBeT4cAyDLX0fmNJa9jh0P3ijvQSoXmmGi0XTQVTpp89BlHigGF9IwZdWJISHiCCX1vCvppgp/wAqyVqvOR4wuGucVR5bMx4Gct9hswaCPWr7SlM7fpdYA/a24dFbGjKaO66Ur7MnTt/3c/6EtJHOjeK3RX0T7I/Hy3rTzPO51OXrUt8sxs6v7UBbdF7bFxHmtfO8vuc6AtrJblPaYJ+gStyy0pEMRQl0o1bzj0MN3m0NsQIDy2msClDSXqDgD4ka5sUrDOVy1ro9zThpW61t+4Au7SDdH6QCLE4+0xBxx3Ww+cEucUZwYYA8cHOuIIAb+IMfjY7uD+qEqE6eeyeUCkHimKlQeP9TiWRFFW4qRLZQQ6sFZu3h12tTTXjinzdF1kO6DNokJJm8bVx4ZslP1tEIO0RhVMbrwVap2w79SGJ+JA8Icp6xGzR2RFggiZp+JsCv4TbVBz6CB3W038ZdwRSqFtZOmolrYDnBCFr2MDYWCgXM9itApKuJrMyL7OpBkZ0GYz2JD51TkyqF2OC1UUO2mnVsAC88NR4z1oZ9VxoypN6jx1udmJmhfWEcVE6W2LY5KlaRoA0jTLjpXAUR+QzULr00LEAKbfEbHbLk4tGQSMCTkfVNkcjyXOXiSe9lxSTm+YP9faeZI2+xBkHXCs0LS4jKgfQkby8x4tcCGTq/7ZhXAHHiw1whQIvUNzxuhicwBLBmrqA1H7aLNyrXlDuE4hmcKgn3QSjHtkMZchrDVSLtGczDI5CXHKH/fWm8MNhQa9ZuaP7LiKSdcbYsdCj3FdIvWCSG+/08seOEUQ+xf4IZdfWd89YL/YXzhodicAQDzW1VQ9upgzOOHrX7ZUaDM8ARfWcd+inYvAcQtC9F0iqxjH5hjfhrW4qrxjQIqFsGYkPHokmVkdKVjMVpP82l0rihU83IB6HEaLtSBWJ9J3FFPOGDeyozCr4lMhH/+eM/0WcpxIpO14aGTfCjCFdQl2odXjC6qoWtxaPbu15gGYjRK7fJ/7sZNNklxbY+4ZNba1Xxw7hYroDc7dgvDE+yg8NQc84///xJcbTm/4UXzCk8Bw5aGXGi96nhYQfOvXsCSWr4a6o+8K4gerxybE8y81TgZ9k2Fi+XJYJ1yGKH7p7SgZf2qr2k+9YCMaXfL/3bhBdnfLjRz4Lx0Xs3lW182dU4jyMYv5DMrbQoKK/xuvMFpxSx7jk//9IP7qNqu12PwbR7ZDcjV8fhG17Md5LVJuhmH/MrCoMjRjC/ZQOPgU0k86VNG3CZvMYu7e4/BFGHNgwfxC0WtQT7JSsf7dEx/+Gi5jaZTzS+H4n4Q7ugekIM80rf84DqOj3Sm1NCpn1DiOnkm9UeeIZuiIydhkHKrvfBS/HbhRfOxnN5we9q3oBkAsuDxfkfqruJDxYSXr9tUZCLP3oyK4qUr9jVjzKxnUxnqq0Ay5c2lcD3+r2/H3MHwlhoLFDSdKfid27Nqrfaffe/OluFyVp2J+qbkd1dV3ct1wpPV34iSu0Tb9BrkvRXl1r9bx4fMC/jjiK9HuM8cs/HGM1z8Qs7SNYJK22bbZUF7dCLKbabPDuxq3zQHICIqr038Fmd7y85Xwr6rhDa8i+U4EV98/NdwrPUPi+tHy0+9i/VaQKz7Bcg7EjBrXzlGwnrI3A3FtriidewljcPn4wOw8BDKOLRl7KSHuM53byyPYj24TOr/09Vyfjth2iijiMiqHM+oDimzp/Jo+dXDBn0dpP1eq+IQXeL4Re247dT2y/uuMHlvisEFpvBQPnqz6NVhyh5RGOpD370WYMQJ821ul/cvwSOwZQ+zw6CJlh1VOh/I3Y4gtHqHo1wZuccBDef7vfWqfiUIeLeMdk3xL8CCneJ7Qugkpw0MBm/N8Bm+dmzEG1xf1cT+Ubue5+juw2KR+7mf711m1/wAqhM4ZBZx7hAAAAABJRU5ErkJggg=="/>
          <p:cNvSpPr>
            <a:spLocks noChangeAspect="1" noChangeArrowheads="1"/>
          </p:cNvSpPr>
          <p:nvPr/>
        </p:nvSpPr>
        <p:spPr bwMode="auto">
          <a:xfrm>
            <a:off x="155575" y="-1760538"/>
            <a:ext cx="6991350" cy="367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cxnSp>
        <p:nvCxnSpPr>
          <p:cNvPr id="31" name="Straight Connector 30"/>
          <p:cNvCxnSpPr/>
          <p:nvPr/>
        </p:nvCxnSpPr>
        <p:spPr>
          <a:xfrm rot="5400000">
            <a:off x="2133600" y="5541963"/>
            <a:ext cx="12192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1930" name="Picture 5" descr="D:\tank yo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04800"/>
            <a:ext cx="8229600"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Picture 14" descr="D:\lab.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91400" y="609600"/>
            <a:ext cx="1371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2" name="Picture 6" descr="D:\the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495800"/>
            <a:ext cx="2895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3" name="Picture 3" descr="D:\H_Miscelleneous\File dari shared doc\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914400"/>
            <a:ext cx="14255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4" name="Rectangle 13">
            <a:hlinkClick r:id="rId7" action="ppaction://hlinkpres?slideindex=1&amp;slidetitle="/>
          </p:cNvPr>
          <p:cNvSpPr>
            <a:spLocks noChangeArrowheads="1"/>
          </p:cNvSpPr>
          <p:nvPr/>
        </p:nvSpPr>
        <p:spPr bwMode="auto">
          <a:xfrm>
            <a:off x="1919288" y="6611938"/>
            <a:ext cx="12684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&gt;	Why Calibration</a:t>
            </a:r>
          </a:p>
        </p:txBody>
      </p:sp>
      <p:sp>
        <p:nvSpPr>
          <p:cNvPr id="81935" name="Rectangle 14">
            <a:hlinkClick r:id="rId8" action="ppaction://hlinkpres?slideindex=1&amp;slidetitle="/>
          </p:cNvPr>
          <p:cNvSpPr>
            <a:spLocks noChangeArrowheads="1"/>
          </p:cNvSpPr>
          <p:nvPr/>
        </p:nvSpPr>
        <p:spPr bwMode="auto">
          <a:xfrm>
            <a:off x="3214688" y="6611938"/>
            <a:ext cx="11826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&gt;	SS Calibration</a:t>
            </a:r>
          </a:p>
        </p:txBody>
      </p:sp>
      <p:sp>
        <p:nvSpPr>
          <p:cNvPr id="81936" name="Rectangle 15">
            <a:hlinkClick r:id="rId9" action="ppaction://hlinkpres?slideindex=1&amp;slidetitle="/>
          </p:cNvPr>
          <p:cNvSpPr>
            <a:spLocks noChangeArrowheads="1"/>
          </p:cNvSpPr>
          <p:nvPr/>
        </p:nvSpPr>
        <p:spPr bwMode="auto">
          <a:xfrm>
            <a:off x="4357688" y="6611938"/>
            <a:ext cx="1323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&gt;	Tenik Calibration</a:t>
            </a:r>
          </a:p>
        </p:txBody>
      </p:sp>
      <p:sp>
        <p:nvSpPr>
          <p:cNvPr id="81937" name="Rectangle 16">
            <a:hlinkClick r:id="rId10" action="ppaction://hlinkpres?slideindex=1&amp;slidetitle="/>
          </p:cNvPr>
          <p:cNvSpPr>
            <a:spLocks noChangeArrowheads="1"/>
          </p:cNvSpPr>
          <p:nvPr/>
        </p:nvSpPr>
        <p:spPr bwMode="auto">
          <a:xfrm>
            <a:off x="5653088" y="6611938"/>
            <a:ext cx="10128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&gt;	Uncertainty</a:t>
            </a:r>
          </a:p>
        </p:txBody>
      </p:sp>
      <p:sp>
        <p:nvSpPr>
          <p:cNvPr id="2" name="Footer Placeholder 1">
            <a:extLst>
              <a:ext uri="{FF2B5EF4-FFF2-40B4-BE49-F238E27FC236}">
                <a16:creationId xmlns:a16="http://schemas.microsoft.com/office/drawing/2014/main" id="{EBFEFB19-C45B-4FC8-BFA4-5EFB1BBF0B15}"/>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4DB5D283-2B3C-40C3-BE66-DD33A8E6E847}"/>
              </a:ext>
            </a:extLst>
          </p:cNvPr>
          <p:cNvSpPr>
            <a:spLocks noGrp="1"/>
          </p:cNvSpPr>
          <p:nvPr>
            <p:ph type="sldNum" sz="quarter" idx="12"/>
          </p:nvPr>
        </p:nvSpPr>
        <p:spPr/>
        <p:txBody>
          <a:bodyPr/>
          <a:lstStyle/>
          <a:p>
            <a:pPr>
              <a:defRPr/>
            </a:pPr>
            <a:fld id="{FC455DA6-30AC-4EB6-A644-8207EF430AF4}" type="slidenum">
              <a:rPr lang="en-US" altLang="en-US" smtClean="0"/>
              <a:pPr>
                <a:defRPr/>
              </a:pPr>
              <a:t>67</a:t>
            </a:fld>
            <a:endParaRPr lang="en-US" altLang="en-US"/>
          </a:p>
        </p:txBody>
      </p:sp>
    </p:spTree>
  </p:cSld>
  <p:clrMapOvr>
    <a:masterClrMapping/>
  </p:clrMapOvr>
  <p:transition spd="slow" advClick="0" advTm="4992">
    <p:pull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 Diagonal Corner Rectangle 18"/>
          <p:cNvSpPr/>
          <p:nvPr/>
        </p:nvSpPr>
        <p:spPr>
          <a:xfrm>
            <a:off x="228600" y="4220468"/>
            <a:ext cx="8610600" cy="1494532"/>
          </a:xfrm>
          <a:prstGeom prst="round2DiagRect">
            <a:avLst/>
          </a:prstGeom>
          <a:gradFill flip="none" rotWithShape="1">
            <a:gsLst>
              <a:gs pos="32000">
                <a:schemeClr val="bg1"/>
              </a:gs>
              <a:gs pos="100000">
                <a:schemeClr val="accent5">
                  <a:lumMod val="40000"/>
                  <a:lumOff val="60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anchor="ctr"/>
          <a:lstStyle/>
          <a:p>
            <a:pPr marL="342900" indent="-342900">
              <a:spcBef>
                <a:spcPct val="20000"/>
              </a:spcBef>
              <a:buClr>
                <a:schemeClr val="folHlink"/>
              </a:buClr>
              <a:buSzPct val="80000"/>
              <a:buFont typeface="Wingdings" pitchFamily="2" charset="2"/>
              <a:buChar char="v"/>
              <a:defRPr/>
            </a:pPr>
            <a:r>
              <a:rPr lang="en-US" sz="2400" b="1" i="1" dirty="0" err="1">
                <a:solidFill>
                  <a:schemeClr val="tx1"/>
                </a:solidFill>
                <a:effectLst>
                  <a:outerShdw blurRad="38100" dist="38100" dir="2700000" algn="tl">
                    <a:srgbClr val="000000"/>
                  </a:outerShdw>
                </a:effectLst>
                <a:latin typeface="Trebuchet MS" pitchFamily="34" charset="0"/>
              </a:rPr>
              <a:t>Akurasi</a:t>
            </a:r>
            <a:r>
              <a:rPr lang="en-US" sz="2400" dirty="0">
                <a:solidFill>
                  <a:schemeClr val="tx1"/>
                </a:solidFill>
                <a:latin typeface="Trebuchet MS" pitchFamily="34" charset="0"/>
              </a:rPr>
              <a:t>  :</a:t>
            </a:r>
          </a:p>
          <a:p>
            <a:pPr>
              <a:spcBef>
                <a:spcPct val="20000"/>
              </a:spcBef>
              <a:buClr>
                <a:schemeClr val="folHlink"/>
              </a:buClr>
              <a:buSzPct val="80000"/>
              <a:defRPr/>
            </a:pPr>
            <a:r>
              <a:rPr lang="en-US" sz="2400" i="1" dirty="0" err="1">
                <a:solidFill>
                  <a:schemeClr val="tx1"/>
                </a:solidFill>
                <a:latin typeface="Trebuchet MS" pitchFamily="34" charset="0"/>
              </a:rPr>
              <a:t>Kedekatan</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antara</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nilai</a:t>
            </a:r>
            <a:r>
              <a:rPr lang="en-US" sz="2400" i="1" dirty="0">
                <a:solidFill>
                  <a:schemeClr val="tx1"/>
                </a:solidFill>
                <a:latin typeface="Trebuchet MS" pitchFamily="34" charset="0"/>
              </a:rPr>
              <a:t> yang </a:t>
            </a:r>
            <a:r>
              <a:rPr lang="en-US" sz="2400" i="1" dirty="0" err="1">
                <a:solidFill>
                  <a:schemeClr val="tx1"/>
                </a:solidFill>
                <a:latin typeface="Trebuchet MS" pitchFamily="34" charset="0"/>
              </a:rPr>
              <a:t>terbaca</a:t>
            </a:r>
            <a:r>
              <a:rPr lang="en-US" sz="2400" i="1" dirty="0">
                <a:solidFill>
                  <a:schemeClr val="tx1"/>
                </a:solidFill>
                <a:latin typeface="Trebuchet MS" pitchFamily="34" charset="0"/>
              </a:rPr>
              <a:t> pada </a:t>
            </a:r>
            <a:r>
              <a:rPr lang="en-US" sz="2400" i="1" dirty="0" err="1">
                <a:solidFill>
                  <a:schemeClr val="tx1"/>
                </a:solidFill>
                <a:latin typeface="Trebuchet MS" pitchFamily="34" charset="0"/>
              </a:rPr>
              <a:t>alat</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ukur</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dengan</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nilai</a:t>
            </a:r>
            <a:r>
              <a:rPr lang="en-US" sz="2400" i="1" dirty="0">
                <a:solidFill>
                  <a:schemeClr val="tx1"/>
                </a:solidFill>
                <a:latin typeface="Trebuchet MS" pitchFamily="34" charset="0"/>
              </a:rPr>
              <a:t> yang </a:t>
            </a:r>
            <a:r>
              <a:rPr lang="en-US" sz="2400" i="1" dirty="0" err="1">
                <a:solidFill>
                  <a:schemeClr val="tx1"/>
                </a:solidFill>
                <a:latin typeface="Trebuchet MS" pitchFamily="34" charset="0"/>
              </a:rPr>
              <a:t>sebenarnya</a:t>
            </a:r>
            <a:r>
              <a:rPr lang="en-US" sz="2400" i="1" dirty="0">
                <a:solidFill>
                  <a:schemeClr val="tx1"/>
                </a:solidFill>
                <a:latin typeface="Trebuchet MS" pitchFamily="34" charset="0"/>
              </a:rPr>
              <a:t>.</a:t>
            </a:r>
            <a:endParaRPr lang="en-US" sz="2400" dirty="0">
              <a:solidFill>
                <a:schemeClr val="tx1"/>
              </a:solidFill>
              <a:latin typeface="Gill Sans MT" pitchFamily="34" charset="0"/>
            </a:endParaRPr>
          </a:p>
        </p:txBody>
      </p:sp>
      <p:grpSp>
        <p:nvGrpSpPr>
          <p:cNvPr id="21509" name="Group 26"/>
          <p:cNvGrpSpPr>
            <a:grpSpLocks/>
          </p:cNvGrpSpPr>
          <p:nvPr/>
        </p:nvGrpSpPr>
        <p:grpSpPr bwMode="auto">
          <a:xfrm>
            <a:off x="3581400" y="2209800"/>
            <a:ext cx="2133600" cy="1838325"/>
            <a:chOff x="-1600200" y="2667000"/>
            <a:chExt cx="2590800" cy="2438400"/>
          </a:xfrm>
        </p:grpSpPr>
        <p:sp>
          <p:nvSpPr>
            <p:cNvPr id="21519" name="Oval 4"/>
            <p:cNvSpPr>
              <a:spLocks noChangeArrowheads="1"/>
            </p:cNvSpPr>
            <p:nvPr/>
          </p:nvSpPr>
          <p:spPr bwMode="ltGray">
            <a:xfrm>
              <a:off x="-1600200" y="2667000"/>
              <a:ext cx="2590800" cy="2438400"/>
            </a:xfrm>
            <a:prstGeom prst="ellipse">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0" name="Oval 5"/>
            <p:cNvSpPr>
              <a:spLocks noChangeArrowheads="1"/>
            </p:cNvSpPr>
            <p:nvPr/>
          </p:nvSpPr>
          <p:spPr bwMode="ltGray">
            <a:xfrm>
              <a:off x="-1371600" y="2895600"/>
              <a:ext cx="2133600" cy="2057400"/>
            </a:xfrm>
            <a:prstGeom prst="ellipse">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1" name="Oval 6"/>
            <p:cNvSpPr>
              <a:spLocks noChangeArrowheads="1"/>
            </p:cNvSpPr>
            <p:nvPr/>
          </p:nvSpPr>
          <p:spPr bwMode="ltGray">
            <a:xfrm>
              <a:off x="-1219200" y="3048000"/>
              <a:ext cx="1752600" cy="1676400"/>
            </a:xfrm>
            <a:prstGeom prst="ellipse">
              <a:avLst/>
            </a:prstGeom>
            <a:solidFill>
              <a:srgbClr val="FFCC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2" name="Oval 7"/>
            <p:cNvSpPr>
              <a:spLocks noChangeArrowheads="1"/>
            </p:cNvSpPr>
            <p:nvPr/>
          </p:nvSpPr>
          <p:spPr bwMode="ltGray">
            <a:xfrm>
              <a:off x="-990600" y="3276600"/>
              <a:ext cx="1295400" cy="1219200"/>
            </a:xfrm>
            <a:prstGeom prst="ellipse">
              <a:avLst/>
            </a:prstGeom>
            <a:solidFill>
              <a:srgbClr val="FF99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3" name="Oval 8"/>
            <p:cNvSpPr>
              <a:spLocks noChangeArrowheads="1"/>
            </p:cNvSpPr>
            <p:nvPr/>
          </p:nvSpPr>
          <p:spPr bwMode="ltGray">
            <a:xfrm>
              <a:off x="-762000" y="3505200"/>
              <a:ext cx="914400" cy="838200"/>
            </a:xfrm>
            <a:prstGeom prst="ellipse">
              <a:avLst/>
            </a:prstGeom>
            <a:solidFill>
              <a:srgbClr val="3366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4" name="Oval 9"/>
            <p:cNvSpPr>
              <a:spLocks noChangeArrowheads="1"/>
            </p:cNvSpPr>
            <p:nvPr/>
          </p:nvSpPr>
          <p:spPr bwMode="ltGray">
            <a:xfrm>
              <a:off x="-533400" y="3657600"/>
              <a:ext cx="457200" cy="457200"/>
            </a:xfrm>
            <a:prstGeom prst="ellipse">
              <a:avLst/>
            </a:prstGeom>
            <a:solidFill>
              <a:srgbClr val="FF66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5" name="Oval 16"/>
            <p:cNvSpPr>
              <a:spLocks noChangeArrowheads="1"/>
            </p:cNvSpPr>
            <p:nvPr/>
          </p:nvSpPr>
          <p:spPr bwMode="auto">
            <a:xfrm>
              <a:off x="-533400" y="38862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6" name="Oval 17"/>
            <p:cNvSpPr>
              <a:spLocks noChangeArrowheads="1"/>
            </p:cNvSpPr>
            <p:nvPr/>
          </p:nvSpPr>
          <p:spPr bwMode="auto">
            <a:xfrm>
              <a:off x="-381000" y="37338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7" name="Oval 20"/>
            <p:cNvSpPr>
              <a:spLocks noChangeArrowheads="1"/>
            </p:cNvSpPr>
            <p:nvPr/>
          </p:nvSpPr>
          <p:spPr bwMode="auto">
            <a:xfrm>
              <a:off x="-228600" y="38862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8" name="Oval 21"/>
            <p:cNvSpPr>
              <a:spLocks noChangeArrowheads="1"/>
            </p:cNvSpPr>
            <p:nvPr/>
          </p:nvSpPr>
          <p:spPr bwMode="auto">
            <a:xfrm>
              <a:off x="-228600" y="37338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1510" name="Group 40"/>
          <p:cNvGrpSpPr>
            <a:grpSpLocks/>
          </p:cNvGrpSpPr>
          <p:nvPr/>
        </p:nvGrpSpPr>
        <p:grpSpPr bwMode="auto">
          <a:xfrm>
            <a:off x="4572000" y="3048000"/>
            <a:ext cx="228600" cy="228600"/>
            <a:chOff x="2514600" y="3810000"/>
            <a:chExt cx="228600" cy="228600"/>
          </a:xfrm>
        </p:grpSpPr>
        <p:sp>
          <p:nvSpPr>
            <p:cNvPr id="21516" name="Oval 18"/>
            <p:cNvSpPr>
              <a:spLocks noChangeArrowheads="1"/>
            </p:cNvSpPr>
            <p:nvPr/>
          </p:nvSpPr>
          <p:spPr bwMode="auto">
            <a:xfrm>
              <a:off x="2514600" y="3962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17" name="Oval 19"/>
            <p:cNvSpPr>
              <a:spLocks noChangeArrowheads="1"/>
            </p:cNvSpPr>
            <p:nvPr/>
          </p:nvSpPr>
          <p:spPr bwMode="auto">
            <a:xfrm>
              <a:off x="2667000" y="3962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18" name="Oval 29"/>
            <p:cNvSpPr>
              <a:spLocks noChangeArrowheads="1"/>
            </p:cNvSpPr>
            <p:nvPr/>
          </p:nvSpPr>
          <p:spPr bwMode="auto">
            <a:xfrm>
              <a:off x="2514600" y="3810000"/>
              <a:ext cx="152400" cy="1524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5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050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Rectangle 1"/>
          <p:cNvSpPr>
            <a:spLocks noChangeArrowheads="1"/>
          </p:cNvSpPr>
          <p:nvPr/>
        </p:nvSpPr>
        <p:spPr bwMode="auto">
          <a:xfrm>
            <a:off x="147638" y="5827713"/>
            <a:ext cx="86233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a:t>Measurement Accuracy : closeness of agreement between a measured quantity value and a true quantity value of a measurand</a:t>
            </a:r>
          </a:p>
          <a:p>
            <a:pPr algn="r"/>
            <a:r>
              <a:rPr lang="en-US" sz="1400" i="1"/>
              <a:t> (JCGM 200 – 2012)</a:t>
            </a:r>
          </a:p>
          <a:p>
            <a:pPr algn="just"/>
            <a:endParaRPr lang="en-US" sz="1400" i="1"/>
          </a:p>
        </p:txBody>
      </p:sp>
      <p:sp>
        <p:nvSpPr>
          <p:cNvPr id="2" name="Footer Placeholder 1">
            <a:extLst>
              <a:ext uri="{FF2B5EF4-FFF2-40B4-BE49-F238E27FC236}">
                <a16:creationId xmlns:a16="http://schemas.microsoft.com/office/drawing/2014/main" id="{84B558F3-0627-488F-9608-C5423157D183}"/>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F8756FB3-D3FA-408E-B5FC-3E1F0AF46932}"/>
              </a:ext>
            </a:extLst>
          </p:cNvPr>
          <p:cNvSpPr>
            <a:spLocks noGrp="1"/>
          </p:cNvSpPr>
          <p:nvPr>
            <p:ph type="sldNum" sz="quarter" idx="12"/>
          </p:nvPr>
        </p:nvSpPr>
        <p:spPr/>
        <p:txBody>
          <a:bodyPr/>
          <a:lstStyle/>
          <a:p>
            <a:pPr>
              <a:defRPr/>
            </a:pPr>
            <a:fld id="{0CA190D7-0CAF-4888-A021-77AA86A3B25A}" type="slidenum">
              <a:rPr lang="en-US" altLang="en-US" smtClean="0"/>
              <a:pPr>
                <a:defRPr/>
              </a:pPr>
              <a:t>7</a:t>
            </a:fld>
            <a:endParaRPr lang="en-US" altLang="en-US"/>
          </a:p>
        </p:txBody>
      </p:sp>
    </p:spTree>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 Diagonal Corner Rectangle 7"/>
          <p:cNvSpPr/>
          <p:nvPr/>
        </p:nvSpPr>
        <p:spPr>
          <a:xfrm>
            <a:off x="342900" y="4343400"/>
            <a:ext cx="8458200" cy="1376363"/>
          </a:xfrm>
          <a:prstGeom prst="round2DiagRect">
            <a:avLst/>
          </a:prstGeom>
          <a:gradFill flip="none" rotWithShape="1">
            <a:gsLst>
              <a:gs pos="32000">
                <a:schemeClr val="bg1"/>
              </a:gs>
              <a:gs pos="100000">
                <a:schemeClr val="accent1">
                  <a:lumMod val="40000"/>
                  <a:lumOff val="60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anchor="ctr"/>
          <a:lstStyle/>
          <a:p>
            <a:pPr marL="342900" indent="-342900">
              <a:spcBef>
                <a:spcPct val="20000"/>
              </a:spcBef>
              <a:buClr>
                <a:schemeClr val="folHlink"/>
              </a:buClr>
              <a:buSzPct val="80000"/>
              <a:buFont typeface="Wingdings" pitchFamily="2" charset="2"/>
              <a:buChar char="v"/>
              <a:defRPr/>
            </a:pPr>
            <a:r>
              <a:rPr lang="en-US" sz="2800" i="1" dirty="0" err="1">
                <a:solidFill>
                  <a:schemeClr val="tx1"/>
                </a:solidFill>
                <a:effectLst>
                  <a:outerShdw blurRad="38100" dist="38100" dir="2700000" algn="tl">
                    <a:srgbClr val="000000"/>
                  </a:outerShdw>
                </a:effectLst>
                <a:latin typeface="Trebuchet MS" pitchFamily="34" charset="0"/>
              </a:rPr>
              <a:t>Presisi</a:t>
            </a:r>
            <a:r>
              <a:rPr lang="en-US" sz="2800" i="1" dirty="0">
                <a:solidFill>
                  <a:schemeClr val="tx1"/>
                </a:solidFill>
                <a:effectLst>
                  <a:outerShdw blurRad="38100" dist="38100" dir="2700000" algn="tl">
                    <a:srgbClr val="000000"/>
                  </a:outerShdw>
                </a:effectLst>
                <a:latin typeface="Trebuchet MS" pitchFamily="34" charset="0"/>
              </a:rPr>
              <a:t> :</a:t>
            </a:r>
          </a:p>
          <a:p>
            <a:pPr>
              <a:spcBef>
                <a:spcPct val="20000"/>
              </a:spcBef>
              <a:buClr>
                <a:schemeClr val="folHlink"/>
              </a:buClr>
              <a:buSzPct val="80000"/>
              <a:defRPr/>
            </a:pPr>
            <a:r>
              <a:rPr lang="en-US" sz="2400" i="1" dirty="0" err="1">
                <a:solidFill>
                  <a:schemeClr val="tx1"/>
                </a:solidFill>
              </a:rPr>
              <a:t>Kemampuan</a:t>
            </a:r>
            <a:r>
              <a:rPr lang="en-US" sz="2400" i="1" dirty="0">
                <a:solidFill>
                  <a:schemeClr val="tx1"/>
                </a:solidFill>
              </a:rPr>
              <a:t> </a:t>
            </a:r>
            <a:r>
              <a:rPr lang="en-US" sz="2400" i="1" dirty="0" err="1">
                <a:solidFill>
                  <a:schemeClr val="tx1"/>
                </a:solidFill>
              </a:rPr>
              <a:t>untuk</a:t>
            </a:r>
            <a:r>
              <a:rPr lang="en-US" sz="2400" i="1" dirty="0">
                <a:solidFill>
                  <a:schemeClr val="tx1"/>
                </a:solidFill>
              </a:rPr>
              <a:t> </a:t>
            </a:r>
            <a:r>
              <a:rPr lang="en-US" sz="2400" i="1" dirty="0" err="1">
                <a:solidFill>
                  <a:schemeClr val="tx1"/>
                </a:solidFill>
              </a:rPr>
              <a:t>menunjukkan</a:t>
            </a:r>
            <a:r>
              <a:rPr lang="en-US" sz="2400" i="1" dirty="0">
                <a:solidFill>
                  <a:schemeClr val="tx1"/>
                </a:solidFill>
              </a:rPr>
              <a:t> </a:t>
            </a:r>
            <a:r>
              <a:rPr lang="en-US" sz="2400" i="1" dirty="0" err="1">
                <a:solidFill>
                  <a:schemeClr val="tx1"/>
                </a:solidFill>
              </a:rPr>
              <a:t>hasil</a:t>
            </a:r>
            <a:r>
              <a:rPr lang="en-US" sz="2400" i="1" dirty="0">
                <a:solidFill>
                  <a:schemeClr val="tx1"/>
                </a:solidFill>
              </a:rPr>
              <a:t> yang </a:t>
            </a:r>
            <a:r>
              <a:rPr lang="en-US" sz="2400" i="1" dirty="0" err="1">
                <a:solidFill>
                  <a:schemeClr val="tx1"/>
                </a:solidFill>
              </a:rPr>
              <a:t>sama</a:t>
            </a:r>
            <a:r>
              <a:rPr lang="en-US" sz="2400" i="1" dirty="0">
                <a:solidFill>
                  <a:schemeClr val="tx1"/>
                </a:solidFill>
              </a:rPr>
              <a:t> </a:t>
            </a:r>
            <a:r>
              <a:rPr lang="en-US" sz="2400" i="1" dirty="0" err="1">
                <a:solidFill>
                  <a:schemeClr val="tx1"/>
                </a:solidFill>
              </a:rPr>
              <a:t>dari</a:t>
            </a:r>
            <a:r>
              <a:rPr lang="en-US" sz="2400" i="1" dirty="0">
                <a:solidFill>
                  <a:schemeClr val="tx1"/>
                </a:solidFill>
              </a:rPr>
              <a:t> </a:t>
            </a:r>
            <a:r>
              <a:rPr lang="en-US" sz="2400" i="1" dirty="0" err="1">
                <a:solidFill>
                  <a:schemeClr val="tx1"/>
                </a:solidFill>
              </a:rPr>
              <a:t>pengukuran</a:t>
            </a:r>
            <a:r>
              <a:rPr lang="en-US" sz="2400" i="1" dirty="0">
                <a:solidFill>
                  <a:schemeClr val="tx1"/>
                </a:solidFill>
              </a:rPr>
              <a:t> yang </a:t>
            </a:r>
            <a:r>
              <a:rPr lang="en-US" sz="2400" i="1" dirty="0" err="1">
                <a:solidFill>
                  <a:schemeClr val="tx1"/>
                </a:solidFill>
              </a:rPr>
              <a:t>berulang-ulang</a:t>
            </a:r>
            <a:r>
              <a:rPr lang="en-US" sz="2400" i="1" dirty="0">
                <a:solidFill>
                  <a:schemeClr val="tx1"/>
                </a:solidFill>
              </a:rPr>
              <a:t>. </a:t>
            </a:r>
          </a:p>
        </p:txBody>
      </p:sp>
      <p:grpSp>
        <p:nvGrpSpPr>
          <p:cNvPr id="23557" name="Group 41"/>
          <p:cNvGrpSpPr>
            <a:grpSpLocks/>
          </p:cNvGrpSpPr>
          <p:nvPr/>
        </p:nvGrpSpPr>
        <p:grpSpPr bwMode="auto">
          <a:xfrm>
            <a:off x="3384550" y="1828800"/>
            <a:ext cx="2590800" cy="2362200"/>
            <a:chOff x="4953000" y="2667000"/>
            <a:chExt cx="2590800" cy="2438400"/>
          </a:xfrm>
        </p:grpSpPr>
        <p:sp>
          <p:nvSpPr>
            <p:cNvPr id="23569" name="Oval 10"/>
            <p:cNvSpPr>
              <a:spLocks noChangeArrowheads="1"/>
            </p:cNvSpPr>
            <p:nvPr/>
          </p:nvSpPr>
          <p:spPr bwMode="ltGray">
            <a:xfrm>
              <a:off x="4953000" y="2667000"/>
              <a:ext cx="2590800" cy="2438400"/>
            </a:xfrm>
            <a:prstGeom prst="ellipse">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0" name="Oval 11"/>
            <p:cNvSpPr>
              <a:spLocks noChangeArrowheads="1"/>
            </p:cNvSpPr>
            <p:nvPr/>
          </p:nvSpPr>
          <p:spPr bwMode="ltGray">
            <a:xfrm>
              <a:off x="5181600" y="2895600"/>
              <a:ext cx="2133600" cy="2057400"/>
            </a:xfrm>
            <a:prstGeom prst="ellipse">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1" name="Oval 12"/>
            <p:cNvSpPr>
              <a:spLocks noChangeArrowheads="1"/>
            </p:cNvSpPr>
            <p:nvPr/>
          </p:nvSpPr>
          <p:spPr bwMode="ltGray">
            <a:xfrm>
              <a:off x="5334000" y="3048000"/>
              <a:ext cx="1752600" cy="1676400"/>
            </a:xfrm>
            <a:prstGeom prst="ellipse">
              <a:avLst/>
            </a:prstGeom>
            <a:solidFill>
              <a:srgbClr val="FFCC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2" name="Oval 13"/>
            <p:cNvSpPr>
              <a:spLocks noChangeArrowheads="1"/>
            </p:cNvSpPr>
            <p:nvPr/>
          </p:nvSpPr>
          <p:spPr bwMode="ltGray">
            <a:xfrm>
              <a:off x="5562600" y="3276600"/>
              <a:ext cx="1295400" cy="1219200"/>
            </a:xfrm>
            <a:prstGeom prst="ellipse">
              <a:avLst/>
            </a:prstGeom>
            <a:solidFill>
              <a:srgbClr val="FF99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3" name="Oval 14"/>
            <p:cNvSpPr>
              <a:spLocks noChangeArrowheads="1"/>
            </p:cNvSpPr>
            <p:nvPr/>
          </p:nvSpPr>
          <p:spPr bwMode="ltGray">
            <a:xfrm>
              <a:off x="5791200" y="3505200"/>
              <a:ext cx="914400" cy="838200"/>
            </a:xfrm>
            <a:prstGeom prst="ellipse">
              <a:avLst/>
            </a:prstGeom>
            <a:solidFill>
              <a:srgbClr val="3366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4" name="Oval 15"/>
            <p:cNvSpPr>
              <a:spLocks noChangeArrowheads="1"/>
            </p:cNvSpPr>
            <p:nvPr/>
          </p:nvSpPr>
          <p:spPr bwMode="ltGray">
            <a:xfrm>
              <a:off x="6019800" y="3657600"/>
              <a:ext cx="457200" cy="457200"/>
            </a:xfrm>
            <a:prstGeom prst="ellipse">
              <a:avLst/>
            </a:prstGeom>
            <a:solidFill>
              <a:srgbClr val="FF66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5" name="Oval 23"/>
            <p:cNvSpPr>
              <a:spLocks noChangeArrowheads="1"/>
            </p:cNvSpPr>
            <p:nvPr/>
          </p:nvSpPr>
          <p:spPr bwMode="auto">
            <a:xfrm>
              <a:off x="568325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6" name="Oval 24"/>
            <p:cNvSpPr>
              <a:spLocks noChangeArrowheads="1"/>
            </p:cNvSpPr>
            <p:nvPr/>
          </p:nvSpPr>
          <p:spPr bwMode="auto">
            <a:xfrm>
              <a:off x="5791200" y="32766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7" name="Oval 26"/>
            <p:cNvSpPr>
              <a:spLocks noChangeArrowheads="1"/>
            </p:cNvSpPr>
            <p:nvPr/>
          </p:nvSpPr>
          <p:spPr bwMode="auto">
            <a:xfrm>
              <a:off x="5715000" y="33528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8" name="Oval 27"/>
            <p:cNvSpPr>
              <a:spLocks noChangeArrowheads="1"/>
            </p:cNvSpPr>
            <p:nvPr/>
          </p:nvSpPr>
          <p:spPr bwMode="auto">
            <a:xfrm>
              <a:off x="5835650" y="3252838"/>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9" name="Oval 28"/>
            <p:cNvSpPr>
              <a:spLocks noChangeArrowheads="1"/>
            </p:cNvSpPr>
            <p:nvPr/>
          </p:nvSpPr>
          <p:spPr bwMode="auto">
            <a:xfrm>
              <a:off x="6172200" y="3810000"/>
              <a:ext cx="152400" cy="1524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3558" name="Group 53"/>
          <p:cNvGrpSpPr>
            <a:grpSpLocks/>
          </p:cNvGrpSpPr>
          <p:nvPr/>
        </p:nvGrpSpPr>
        <p:grpSpPr bwMode="auto">
          <a:xfrm>
            <a:off x="4038600" y="2698750"/>
            <a:ext cx="228600" cy="152400"/>
            <a:chOff x="5791200" y="3200400"/>
            <a:chExt cx="152400" cy="76200"/>
          </a:xfrm>
        </p:grpSpPr>
        <p:sp>
          <p:nvSpPr>
            <p:cNvPr id="23567" name="Oval 22"/>
            <p:cNvSpPr>
              <a:spLocks noChangeArrowheads="1"/>
            </p:cNvSpPr>
            <p:nvPr/>
          </p:nvSpPr>
          <p:spPr bwMode="auto">
            <a:xfrm>
              <a:off x="58674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68" name="Oval 25"/>
            <p:cNvSpPr>
              <a:spLocks noChangeArrowheads="1"/>
            </p:cNvSpPr>
            <p:nvPr/>
          </p:nvSpPr>
          <p:spPr bwMode="auto">
            <a:xfrm>
              <a:off x="57912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561" name="Group 53"/>
          <p:cNvGrpSpPr>
            <a:grpSpLocks/>
          </p:cNvGrpSpPr>
          <p:nvPr/>
        </p:nvGrpSpPr>
        <p:grpSpPr bwMode="auto">
          <a:xfrm>
            <a:off x="3962400" y="2622550"/>
            <a:ext cx="152400" cy="76200"/>
            <a:chOff x="5791200" y="3200400"/>
            <a:chExt cx="152400" cy="76200"/>
          </a:xfrm>
        </p:grpSpPr>
        <p:sp>
          <p:nvSpPr>
            <p:cNvPr id="23565" name="Oval 22"/>
            <p:cNvSpPr>
              <a:spLocks noChangeArrowheads="1"/>
            </p:cNvSpPr>
            <p:nvPr/>
          </p:nvSpPr>
          <p:spPr bwMode="auto">
            <a:xfrm>
              <a:off x="58674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66" name="Oval 25"/>
            <p:cNvSpPr>
              <a:spLocks noChangeArrowheads="1"/>
            </p:cNvSpPr>
            <p:nvPr/>
          </p:nvSpPr>
          <p:spPr bwMode="auto">
            <a:xfrm>
              <a:off x="57912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pic>
        <p:nvPicPr>
          <p:cNvPr id="2356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09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Rectangle 2"/>
          <p:cNvSpPr>
            <a:spLocks noChangeArrowheads="1"/>
          </p:cNvSpPr>
          <p:nvPr/>
        </p:nvSpPr>
        <p:spPr bwMode="auto">
          <a:xfrm>
            <a:off x="331788" y="5822950"/>
            <a:ext cx="84693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a:t>Measurement Precision : closeness of agreement between indications or measured quantity values obtained by replicate measurements on the same or similar objects under specified conditions</a:t>
            </a:r>
          </a:p>
          <a:p>
            <a:pPr algn="r"/>
            <a:r>
              <a:rPr lang="en-US" sz="1400" i="1"/>
              <a:t>(JCGM 200 – 2012)</a:t>
            </a:r>
          </a:p>
        </p:txBody>
      </p:sp>
      <p:sp>
        <p:nvSpPr>
          <p:cNvPr id="2" name="Footer Placeholder 1">
            <a:extLst>
              <a:ext uri="{FF2B5EF4-FFF2-40B4-BE49-F238E27FC236}">
                <a16:creationId xmlns:a16="http://schemas.microsoft.com/office/drawing/2014/main" id="{7AA24AFC-46F0-4360-A101-0219813F8EFF}"/>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648B8072-E119-4E38-9DBF-18262DC429FF}"/>
              </a:ext>
            </a:extLst>
          </p:cNvPr>
          <p:cNvSpPr>
            <a:spLocks noGrp="1"/>
          </p:cNvSpPr>
          <p:nvPr>
            <p:ph type="sldNum" sz="quarter" idx="12"/>
          </p:nvPr>
        </p:nvSpPr>
        <p:spPr/>
        <p:txBody>
          <a:bodyPr/>
          <a:lstStyle/>
          <a:p>
            <a:pPr>
              <a:defRPr/>
            </a:pPr>
            <a:fld id="{0CA190D7-0CAF-4888-A021-77AA86A3B25A}" type="slidenum">
              <a:rPr lang="en-US" altLang="en-US" smtClean="0"/>
              <a:pPr>
                <a:defRPr/>
              </a:pPr>
              <a:t>8</a:t>
            </a:fld>
            <a:endParaRPr lang="en-US" altLang="en-US"/>
          </a:p>
        </p:txBody>
      </p:sp>
    </p:spTree>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p:cNvCxnSpPr/>
          <p:nvPr/>
        </p:nvCxnSpPr>
        <p:spPr>
          <a:xfrm rot="5400000">
            <a:off x="3505200" y="4038600"/>
            <a:ext cx="518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2"/>
          <p:cNvSpPr txBox="1">
            <a:spLocks noChangeArrowheads="1"/>
          </p:cNvSpPr>
          <p:nvPr/>
        </p:nvSpPr>
        <p:spPr>
          <a:xfrm>
            <a:off x="457200" y="277813"/>
            <a:ext cx="8001000" cy="1139825"/>
          </a:xfrm>
          <a:prstGeom prst="rect">
            <a:avLst/>
          </a:prstGeom>
        </p:spPr>
        <p:txBody>
          <a:bodyPr anchor="ctr">
            <a:normAutofit/>
          </a:bodyPr>
          <a:lstStyle/>
          <a:p>
            <a:pPr algn="r" eaLnBrk="1" fontAlgn="auto" hangingPunct="1">
              <a:spcAft>
                <a:spcPts val="0"/>
              </a:spcAft>
              <a:defRPr/>
            </a:pPr>
            <a:r>
              <a:rPr lang="en-US" sz="3600" b="1" i="1" dirty="0">
                <a:latin typeface="Trebuchet MS" pitchFamily="34" charset="0"/>
                <a:ea typeface="+mj-ea"/>
                <a:cs typeface="+mj-cs"/>
              </a:rPr>
              <a:t>	     </a:t>
            </a:r>
            <a:r>
              <a:rPr lang="en-US" sz="3600" b="1" i="1" dirty="0" err="1">
                <a:latin typeface="Trebuchet MS" pitchFamily="34" charset="0"/>
                <a:ea typeface="+mj-ea"/>
                <a:cs typeface="+mj-cs"/>
              </a:rPr>
              <a:t>Akurasi</a:t>
            </a:r>
            <a:r>
              <a:rPr lang="en-US" sz="3600" b="1" i="1" dirty="0">
                <a:latin typeface="Trebuchet MS" pitchFamily="34" charset="0"/>
                <a:ea typeface="+mj-ea"/>
                <a:cs typeface="+mj-cs"/>
              </a:rPr>
              <a:t> </a:t>
            </a:r>
            <a:r>
              <a:rPr lang="en-US" sz="3600" b="1" i="1" dirty="0" err="1">
                <a:latin typeface="Trebuchet MS" pitchFamily="34" charset="0"/>
                <a:ea typeface="+mj-ea"/>
                <a:cs typeface="+mj-cs"/>
              </a:rPr>
              <a:t>vs</a:t>
            </a:r>
            <a:r>
              <a:rPr lang="en-US" sz="3600" b="1" i="1" dirty="0">
                <a:latin typeface="Trebuchet MS" pitchFamily="34" charset="0"/>
                <a:ea typeface="+mj-ea"/>
                <a:cs typeface="+mj-cs"/>
              </a:rPr>
              <a:t> </a:t>
            </a:r>
            <a:r>
              <a:rPr lang="en-US" sz="3600" b="1" i="1" dirty="0" err="1">
                <a:latin typeface="Trebuchet MS" pitchFamily="34" charset="0"/>
                <a:ea typeface="+mj-ea"/>
                <a:cs typeface="+mj-cs"/>
              </a:rPr>
              <a:t>Presisi</a:t>
            </a:r>
            <a:endParaRPr lang="en-US" sz="3600" b="1" i="1" dirty="0">
              <a:latin typeface="Trebuchet MS" pitchFamily="34" charset="0"/>
              <a:ea typeface="+mj-ea"/>
              <a:cs typeface="+mj-cs"/>
            </a:endParaRPr>
          </a:p>
        </p:txBody>
      </p:sp>
      <p:grpSp>
        <p:nvGrpSpPr>
          <p:cNvPr id="25606" name="Group 5"/>
          <p:cNvGrpSpPr>
            <a:grpSpLocks/>
          </p:cNvGrpSpPr>
          <p:nvPr/>
        </p:nvGrpSpPr>
        <p:grpSpPr bwMode="auto">
          <a:xfrm>
            <a:off x="3429000" y="3046413"/>
            <a:ext cx="1984375" cy="1984375"/>
            <a:chOff x="2351" y="1919"/>
            <a:chExt cx="1250" cy="1250"/>
          </a:xfrm>
        </p:grpSpPr>
        <p:grpSp>
          <p:nvGrpSpPr>
            <p:cNvPr id="25786" name="Group 6"/>
            <p:cNvGrpSpPr>
              <a:grpSpLocks/>
            </p:cNvGrpSpPr>
            <p:nvPr/>
          </p:nvGrpSpPr>
          <p:grpSpPr bwMode="auto">
            <a:xfrm>
              <a:off x="2351" y="1919"/>
              <a:ext cx="1250" cy="1250"/>
              <a:chOff x="2351" y="1919"/>
              <a:chExt cx="1250" cy="1250"/>
            </a:xfrm>
          </p:grpSpPr>
          <p:grpSp>
            <p:nvGrpSpPr>
              <p:cNvPr id="25788" name="Group 7"/>
              <p:cNvGrpSpPr>
                <a:grpSpLocks/>
              </p:cNvGrpSpPr>
              <p:nvPr/>
            </p:nvGrpSpPr>
            <p:grpSpPr bwMode="auto">
              <a:xfrm>
                <a:off x="2351" y="1919"/>
                <a:ext cx="1250" cy="1250"/>
                <a:chOff x="2351" y="1919"/>
                <a:chExt cx="1250" cy="1250"/>
              </a:xfrm>
            </p:grpSpPr>
            <p:grpSp>
              <p:nvGrpSpPr>
                <p:cNvPr id="25790" name="Group 8"/>
                <p:cNvGrpSpPr>
                  <a:grpSpLocks/>
                </p:cNvGrpSpPr>
                <p:nvPr/>
              </p:nvGrpSpPr>
              <p:grpSpPr bwMode="auto">
                <a:xfrm>
                  <a:off x="2351" y="1919"/>
                  <a:ext cx="1250" cy="1250"/>
                  <a:chOff x="2351" y="1919"/>
                  <a:chExt cx="1250" cy="1250"/>
                </a:xfrm>
              </p:grpSpPr>
              <p:sp>
                <p:nvSpPr>
                  <p:cNvPr id="25792" name="Oval 9"/>
                  <p:cNvSpPr>
                    <a:spLocks noChangeArrowheads="1"/>
                  </p:cNvSpPr>
                  <p:nvPr/>
                </p:nvSpPr>
                <p:spPr bwMode="auto">
                  <a:xfrm>
                    <a:off x="2351" y="1919"/>
                    <a:ext cx="1250" cy="12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5793" name="Oval 10"/>
                  <p:cNvSpPr>
                    <a:spLocks noChangeArrowheads="1"/>
                  </p:cNvSpPr>
                  <p:nvPr/>
                </p:nvSpPr>
                <p:spPr bwMode="auto">
                  <a:xfrm>
                    <a:off x="2484" y="2045"/>
                    <a:ext cx="983" cy="9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91" name="Oval 11"/>
                <p:cNvSpPr>
                  <a:spLocks noChangeArrowheads="1"/>
                </p:cNvSpPr>
                <p:nvPr/>
              </p:nvSpPr>
              <p:spPr bwMode="auto">
                <a:xfrm>
                  <a:off x="2617" y="2180"/>
                  <a:ext cx="717" cy="723"/>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89" name="Oval 12"/>
              <p:cNvSpPr>
                <a:spLocks noChangeArrowheads="1"/>
              </p:cNvSpPr>
              <p:nvPr/>
            </p:nvSpPr>
            <p:spPr bwMode="auto">
              <a:xfrm>
                <a:off x="2747" y="2312"/>
                <a:ext cx="457" cy="4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87" name="Oval 13"/>
            <p:cNvSpPr>
              <a:spLocks noChangeArrowheads="1"/>
            </p:cNvSpPr>
            <p:nvPr/>
          </p:nvSpPr>
          <p:spPr bwMode="auto">
            <a:xfrm>
              <a:off x="2880" y="2445"/>
              <a:ext cx="191" cy="19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5607" name="Group 14"/>
          <p:cNvGrpSpPr>
            <a:grpSpLocks/>
          </p:cNvGrpSpPr>
          <p:nvPr/>
        </p:nvGrpSpPr>
        <p:grpSpPr bwMode="auto">
          <a:xfrm>
            <a:off x="379413" y="3046413"/>
            <a:ext cx="1984375" cy="1984375"/>
            <a:chOff x="239" y="1919"/>
            <a:chExt cx="1250" cy="1250"/>
          </a:xfrm>
        </p:grpSpPr>
        <p:grpSp>
          <p:nvGrpSpPr>
            <p:cNvPr id="25778" name="Group 15"/>
            <p:cNvGrpSpPr>
              <a:grpSpLocks/>
            </p:cNvGrpSpPr>
            <p:nvPr/>
          </p:nvGrpSpPr>
          <p:grpSpPr bwMode="auto">
            <a:xfrm>
              <a:off x="239" y="1919"/>
              <a:ext cx="1250" cy="1250"/>
              <a:chOff x="239" y="1919"/>
              <a:chExt cx="1250" cy="1250"/>
            </a:xfrm>
          </p:grpSpPr>
          <p:grpSp>
            <p:nvGrpSpPr>
              <p:cNvPr id="25780" name="Group 16"/>
              <p:cNvGrpSpPr>
                <a:grpSpLocks/>
              </p:cNvGrpSpPr>
              <p:nvPr/>
            </p:nvGrpSpPr>
            <p:grpSpPr bwMode="auto">
              <a:xfrm>
                <a:off x="239" y="1919"/>
                <a:ext cx="1250" cy="1250"/>
                <a:chOff x="239" y="1919"/>
                <a:chExt cx="1250" cy="1250"/>
              </a:xfrm>
            </p:grpSpPr>
            <p:grpSp>
              <p:nvGrpSpPr>
                <p:cNvPr id="25782" name="Group 17"/>
                <p:cNvGrpSpPr>
                  <a:grpSpLocks/>
                </p:cNvGrpSpPr>
                <p:nvPr/>
              </p:nvGrpSpPr>
              <p:grpSpPr bwMode="auto">
                <a:xfrm>
                  <a:off x="239" y="1919"/>
                  <a:ext cx="1250" cy="1250"/>
                  <a:chOff x="239" y="1919"/>
                  <a:chExt cx="1250" cy="1250"/>
                </a:xfrm>
              </p:grpSpPr>
              <p:sp>
                <p:nvSpPr>
                  <p:cNvPr id="25784" name="Oval 18"/>
                  <p:cNvSpPr>
                    <a:spLocks noChangeArrowheads="1"/>
                  </p:cNvSpPr>
                  <p:nvPr/>
                </p:nvSpPr>
                <p:spPr bwMode="auto">
                  <a:xfrm>
                    <a:off x="239" y="1919"/>
                    <a:ext cx="1250" cy="12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5785" name="Oval 19"/>
                  <p:cNvSpPr>
                    <a:spLocks noChangeArrowheads="1"/>
                  </p:cNvSpPr>
                  <p:nvPr/>
                </p:nvSpPr>
                <p:spPr bwMode="auto">
                  <a:xfrm>
                    <a:off x="372" y="2045"/>
                    <a:ext cx="983" cy="9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83" name="Oval 20"/>
                <p:cNvSpPr>
                  <a:spLocks noChangeArrowheads="1"/>
                </p:cNvSpPr>
                <p:nvPr/>
              </p:nvSpPr>
              <p:spPr bwMode="auto">
                <a:xfrm>
                  <a:off x="505" y="2180"/>
                  <a:ext cx="717" cy="723"/>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81" name="Oval 21"/>
              <p:cNvSpPr>
                <a:spLocks noChangeArrowheads="1"/>
              </p:cNvSpPr>
              <p:nvPr/>
            </p:nvSpPr>
            <p:spPr bwMode="auto">
              <a:xfrm>
                <a:off x="635" y="2312"/>
                <a:ext cx="457" cy="4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79" name="Oval 22"/>
            <p:cNvSpPr>
              <a:spLocks noChangeArrowheads="1"/>
            </p:cNvSpPr>
            <p:nvPr/>
          </p:nvSpPr>
          <p:spPr bwMode="auto">
            <a:xfrm>
              <a:off x="768" y="2445"/>
              <a:ext cx="191" cy="19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14" name="Group 23"/>
          <p:cNvGrpSpPr>
            <a:grpSpLocks/>
          </p:cNvGrpSpPr>
          <p:nvPr/>
        </p:nvGrpSpPr>
        <p:grpSpPr bwMode="auto">
          <a:xfrm>
            <a:off x="1219200" y="2667000"/>
            <a:ext cx="1600200" cy="527050"/>
            <a:chOff x="882" y="2318"/>
            <a:chExt cx="538" cy="284"/>
          </a:xfrm>
        </p:grpSpPr>
        <p:grpSp>
          <p:nvGrpSpPr>
            <p:cNvPr id="25760" name="Group 24"/>
            <p:cNvGrpSpPr>
              <a:grpSpLocks/>
            </p:cNvGrpSpPr>
            <p:nvPr/>
          </p:nvGrpSpPr>
          <p:grpSpPr bwMode="auto">
            <a:xfrm>
              <a:off x="882" y="2318"/>
              <a:ext cx="538" cy="284"/>
              <a:chOff x="882" y="2318"/>
              <a:chExt cx="538" cy="284"/>
            </a:xfrm>
          </p:grpSpPr>
          <p:grpSp>
            <p:nvGrpSpPr>
              <p:cNvPr id="25763" name="Group 25"/>
              <p:cNvGrpSpPr>
                <a:grpSpLocks/>
              </p:cNvGrpSpPr>
              <p:nvPr/>
            </p:nvGrpSpPr>
            <p:grpSpPr bwMode="auto">
              <a:xfrm>
                <a:off x="882" y="2401"/>
                <a:ext cx="528" cy="201"/>
                <a:chOff x="882" y="2401"/>
                <a:chExt cx="528" cy="201"/>
              </a:xfrm>
            </p:grpSpPr>
            <p:grpSp>
              <p:nvGrpSpPr>
                <p:cNvPr id="25768" name="Group 26"/>
                <p:cNvGrpSpPr>
                  <a:grpSpLocks/>
                </p:cNvGrpSpPr>
                <p:nvPr/>
              </p:nvGrpSpPr>
              <p:grpSpPr bwMode="auto">
                <a:xfrm>
                  <a:off x="882" y="2527"/>
                  <a:ext cx="33" cy="75"/>
                  <a:chOff x="882" y="2527"/>
                  <a:chExt cx="33" cy="75"/>
                </a:xfrm>
              </p:grpSpPr>
              <p:sp>
                <p:nvSpPr>
                  <p:cNvPr id="25775" name="Freeform 27"/>
                  <p:cNvSpPr>
                    <a:spLocks/>
                  </p:cNvSpPr>
                  <p:nvPr/>
                </p:nvSpPr>
                <p:spPr bwMode="auto">
                  <a:xfrm>
                    <a:off x="906"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28"/>
                  <p:cNvSpPr>
                    <a:spLocks/>
                  </p:cNvSpPr>
                  <p:nvPr/>
                </p:nvSpPr>
                <p:spPr bwMode="auto">
                  <a:xfrm>
                    <a:off x="882"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7" name="Freeform 29"/>
                  <p:cNvSpPr>
                    <a:spLocks/>
                  </p:cNvSpPr>
                  <p:nvPr/>
                </p:nvSpPr>
                <p:spPr bwMode="auto">
                  <a:xfrm>
                    <a:off x="882"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769" name="Freeform 30"/>
                <p:cNvSpPr>
                  <a:spLocks/>
                </p:cNvSpPr>
                <p:nvPr/>
              </p:nvSpPr>
              <p:spPr bwMode="auto">
                <a:xfrm>
                  <a:off x="901"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0" name="Freeform 31"/>
                <p:cNvSpPr>
                  <a:spLocks/>
                </p:cNvSpPr>
                <p:nvPr/>
              </p:nvSpPr>
              <p:spPr bwMode="auto">
                <a:xfrm>
                  <a:off x="1274"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1" name="Freeform 32"/>
                <p:cNvSpPr>
                  <a:spLocks/>
                </p:cNvSpPr>
                <p:nvPr/>
              </p:nvSpPr>
              <p:spPr bwMode="auto">
                <a:xfrm>
                  <a:off x="1261"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2" name="Freeform 33"/>
                <p:cNvSpPr>
                  <a:spLocks/>
                </p:cNvSpPr>
                <p:nvPr/>
              </p:nvSpPr>
              <p:spPr bwMode="auto">
                <a:xfrm>
                  <a:off x="1337"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3" name="Freeform 34"/>
                <p:cNvSpPr>
                  <a:spLocks/>
                </p:cNvSpPr>
                <p:nvPr/>
              </p:nvSpPr>
              <p:spPr bwMode="auto">
                <a:xfrm>
                  <a:off x="1342"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4" name="Freeform 35"/>
                <p:cNvSpPr>
                  <a:spLocks/>
                </p:cNvSpPr>
                <p:nvPr/>
              </p:nvSpPr>
              <p:spPr bwMode="auto">
                <a:xfrm>
                  <a:off x="901"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764" name="Group 36"/>
              <p:cNvGrpSpPr>
                <a:grpSpLocks/>
              </p:cNvGrpSpPr>
              <p:nvPr/>
            </p:nvGrpSpPr>
            <p:grpSpPr bwMode="auto">
              <a:xfrm>
                <a:off x="1115" y="2318"/>
                <a:ext cx="305" cy="265"/>
                <a:chOff x="1115" y="2318"/>
                <a:chExt cx="305" cy="265"/>
              </a:xfrm>
            </p:grpSpPr>
            <p:sp>
              <p:nvSpPr>
                <p:cNvPr id="25765" name="Freeform 37"/>
                <p:cNvSpPr>
                  <a:spLocks/>
                </p:cNvSpPr>
                <p:nvPr/>
              </p:nvSpPr>
              <p:spPr bwMode="auto">
                <a:xfrm>
                  <a:off x="1116"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6" name="Freeform 38"/>
                <p:cNvSpPr>
                  <a:spLocks/>
                </p:cNvSpPr>
                <p:nvPr/>
              </p:nvSpPr>
              <p:spPr bwMode="auto">
                <a:xfrm>
                  <a:off x="1118"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7" name="Freeform 39"/>
                <p:cNvSpPr>
                  <a:spLocks/>
                </p:cNvSpPr>
                <p:nvPr/>
              </p:nvSpPr>
              <p:spPr bwMode="auto">
                <a:xfrm>
                  <a:off x="1115"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5761" name="Freeform 40"/>
            <p:cNvSpPr>
              <a:spLocks/>
            </p:cNvSpPr>
            <p:nvPr/>
          </p:nvSpPr>
          <p:spPr bwMode="auto">
            <a:xfrm>
              <a:off x="1049"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2" name="Freeform 41"/>
            <p:cNvSpPr>
              <a:spLocks/>
            </p:cNvSpPr>
            <p:nvPr/>
          </p:nvSpPr>
          <p:spPr bwMode="auto">
            <a:xfrm>
              <a:off x="1065"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09" name="Group 42"/>
          <p:cNvGrpSpPr>
            <a:grpSpLocks/>
          </p:cNvGrpSpPr>
          <p:nvPr/>
        </p:nvGrpSpPr>
        <p:grpSpPr bwMode="auto">
          <a:xfrm>
            <a:off x="6400800" y="3046413"/>
            <a:ext cx="1984375" cy="1984375"/>
            <a:chOff x="4223" y="1919"/>
            <a:chExt cx="1250" cy="1250"/>
          </a:xfrm>
        </p:grpSpPr>
        <p:grpSp>
          <p:nvGrpSpPr>
            <p:cNvPr id="25752" name="Group 43"/>
            <p:cNvGrpSpPr>
              <a:grpSpLocks/>
            </p:cNvGrpSpPr>
            <p:nvPr/>
          </p:nvGrpSpPr>
          <p:grpSpPr bwMode="auto">
            <a:xfrm>
              <a:off x="4223" y="1919"/>
              <a:ext cx="1250" cy="1250"/>
              <a:chOff x="4223" y="1919"/>
              <a:chExt cx="1250" cy="1250"/>
            </a:xfrm>
          </p:grpSpPr>
          <p:grpSp>
            <p:nvGrpSpPr>
              <p:cNvPr id="25754" name="Group 44"/>
              <p:cNvGrpSpPr>
                <a:grpSpLocks/>
              </p:cNvGrpSpPr>
              <p:nvPr/>
            </p:nvGrpSpPr>
            <p:grpSpPr bwMode="auto">
              <a:xfrm>
                <a:off x="4223" y="1919"/>
                <a:ext cx="1250" cy="1250"/>
                <a:chOff x="4223" y="1919"/>
                <a:chExt cx="1250" cy="1250"/>
              </a:xfrm>
            </p:grpSpPr>
            <p:grpSp>
              <p:nvGrpSpPr>
                <p:cNvPr id="25756" name="Group 45"/>
                <p:cNvGrpSpPr>
                  <a:grpSpLocks/>
                </p:cNvGrpSpPr>
                <p:nvPr/>
              </p:nvGrpSpPr>
              <p:grpSpPr bwMode="auto">
                <a:xfrm>
                  <a:off x="4223" y="1919"/>
                  <a:ext cx="1250" cy="1250"/>
                  <a:chOff x="4223" y="1919"/>
                  <a:chExt cx="1250" cy="1250"/>
                </a:xfrm>
              </p:grpSpPr>
              <p:sp>
                <p:nvSpPr>
                  <p:cNvPr id="25758" name="Oval 46"/>
                  <p:cNvSpPr>
                    <a:spLocks noChangeArrowheads="1"/>
                  </p:cNvSpPr>
                  <p:nvPr/>
                </p:nvSpPr>
                <p:spPr bwMode="auto">
                  <a:xfrm>
                    <a:off x="4223" y="1919"/>
                    <a:ext cx="1250" cy="12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5759" name="Oval 47"/>
                  <p:cNvSpPr>
                    <a:spLocks noChangeArrowheads="1"/>
                  </p:cNvSpPr>
                  <p:nvPr/>
                </p:nvSpPr>
                <p:spPr bwMode="auto">
                  <a:xfrm>
                    <a:off x="4356" y="2045"/>
                    <a:ext cx="983" cy="9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57" name="Oval 48"/>
                <p:cNvSpPr>
                  <a:spLocks noChangeArrowheads="1"/>
                </p:cNvSpPr>
                <p:nvPr/>
              </p:nvSpPr>
              <p:spPr bwMode="auto">
                <a:xfrm>
                  <a:off x="4489" y="2180"/>
                  <a:ext cx="717" cy="723"/>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55" name="Oval 49"/>
              <p:cNvSpPr>
                <a:spLocks noChangeArrowheads="1"/>
              </p:cNvSpPr>
              <p:nvPr/>
            </p:nvSpPr>
            <p:spPr bwMode="auto">
              <a:xfrm>
                <a:off x="4619" y="2312"/>
                <a:ext cx="457" cy="4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53" name="Oval 50"/>
            <p:cNvSpPr>
              <a:spLocks noChangeArrowheads="1"/>
            </p:cNvSpPr>
            <p:nvPr/>
          </p:nvSpPr>
          <p:spPr bwMode="auto">
            <a:xfrm>
              <a:off x="4752" y="2445"/>
              <a:ext cx="191" cy="19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3" name="Group 52"/>
          <p:cNvGrpSpPr>
            <a:grpSpLocks/>
          </p:cNvGrpSpPr>
          <p:nvPr/>
        </p:nvGrpSpPr>
        <p:grpSpPr bwMode="auto">
          <a:xfrm>
            <a:off x="7454900" y="3379788"/>
            <a:ext cx="1317625" cy="658812"/>
            <a:chOff x="4858" y="2142"/>
            <a:chExt cx="519" cy="404"/>
          </a:xfrm>
        </p:grpSpPr>
        <p:sp>
          <p:nvSpPr>
            <p:cNvPr id="25737" name="Freeform 53"/>
            <p:cNvSpPr>
              <a:spLocks/>
            </p:cNvSpPr>
            <p:nvPr/>
          </p:nvSpPr>
          <p:spPr bwMode="auto">
            <a:xfrm>
              <a:off x="4863"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8" name="Freeform 54"/>
            <p:cNvSpPr>
              <a:spLocks/>
            </p:cNvSpPr>
            <p:nvPr/>
          </p:nvSpPr>
          <p:spPr bwMode="auto">
            <a:xfrm>
              <a:off x="4858"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9" name="Freeform 55"/>
            <p:cNvSpPr>
              <a:spLocks/>
            </p:cNvSpPr>
            <p:nvPr/>
          </p:nvSpPr>
          <p:spPr bwMode="auto">
            <a:xfrm>
              <a:off x="4873"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740" name="Group 56"/>
            <p:cNvGrpSpPr>
              <a:grpSpLocks/>
            </p:cNvGrpSpPr>
            <p:nvPr/>
          </p:nvGrpSpPr>
          <p:grpSpPr bwMode="auto">
            <a:xfrm>
              <a:off x="4877" y="2142"/>
              <a:ext cx="500" cy="385"/>
              <a:chOff x="4877" y="2142"/>
              <a:chExt cx="500" cy="385"/>
            </a:xfrm>
          </p:grpSpPr>
          <p:sp>
            <p:nvSpPr>
              <p:cNvPr id="25741" name="Freeform 57"/>
              <p:cNvSpPr>
                <a:spLocks/>
              </p:cNvSpPr>
              <p:nvPr/>
            </p:nvSpPr>
            <p:spPr bwMode="auto">
              <a:xfrm>
                <a:off x="4877"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2" name="Freeform 58"/>
              <p:cNvSpPr>
                <a:spLocks/>
              </p:cNvSpPr>
              <p:nvPr/>
            </p:nvSpPr>
            <p:spPr bwMode="auto">
              <a:xfrm>
                <a:off x="5193"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3" name="Freeform 59"/>
              <p:cNvSpPr>
                <a:spLocks/>
              </p:cNvSpPr>
              <p:nvPr/>
            </p:nvSpPr>
            <p:spPr bwMode="auto">
              <a:xfrm>
                <a:off x="5191"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4" name="Freeform 60"/>
              <p:cNvSpPr>
                <a:spLocks/>
              </p:cNvSpPr>
              <p:nvPr/>
            </p:nvSpPr>
            <p:spPr bwMode="auto">
              <a:xfrm>
                <a:off x="5253"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5" name="Freeform 61"/>
              <p:cNvSpPr>
                <a:spLocks/>
              </p:cNvSpPr>
              <p:nvPr/>
            </p:nvSpPr>
            <p:spPr bwMode="auto">
              <a:xfrm>
                <a:off x="5254"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6" name="Freeform 62"/>
              <p:cNvSpPr>
                <a:spLocks/>
              </p:cNvSpPr>
              <p:nvPr/>
            </p:nvSpPr>
            <p:spPr bwMode="auto">
              <a:xfrm>
                <a:off x="5061"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7" name="Freeform 63"/>
              <p:cNvSpPr>
                <a:spLocks/>
              </p:cNvSpPr>
              <p:nvPr/>
            </p:nvSpPr>
            <p:spPr bwMode="auto">
              <a:xfrm>
                <a:off x="5069"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8" name="Freeform 64"/>
              <p:cNvSpPr>
                <a:spLocks/>
              </p:cNvSpPr>
              <p:nvPr/>
            </p:nvSpPr>
            <p:spPr bwMode="auto">
              <a:xfrm>
                <a:off x="5074"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9" name="Freeform 65"/>
              <p:cNvSpPr>
                <a:spLocks/>
              </p:cNvSpPr>
              <p:nvPr/>
            </p:nvSpPr>
            <p:spPr bwMode="auto">
              <a:xfrm>
                <a:off x="5008"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0" name="Freeform 66"/>
              <p:cNvSpPr>
                <a:spLocks/>
              </p:cNvSpPr>
              <p:nvPr/>
            </p:nvSpPr>
            <p:spPr bwMode="auto">
              <a:xfrm>
                <a:off x="5021"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Freeform 67"/>
              <p:cNvSpPr>
                <a:spLocks/>
              </p:cNvSpPr>
              <p:nvPr/>
            </p:nvSpPr>
            <p:spPr bwMode="auto">
              <a:xfrm>
                <a:off x="4877"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25" name="Group 68"/>
          <p:cNvGrpSpPr>
            <a:grpSpLocks/>
          </p:cNvGrpSpPr>
          <p:nvPr/>
        </p:nvGrpSpPr>
        <p:grpSpPr bwMode="auto">
          <a:xfrm>
            <a:off x="7331075" y="3200400"/>
            <a:ext cx="1154113" cy="808038"/>
            <a:chOff x="4809" y="2032"/>
            <a:chExt cx="455" cy="495"/>
          </a:xfrm>
        </p:grpSpPr>
        <p:sp>
          <p:nvSpPr>
            <p:cNvPr id="25722" name="Freeform 69"/>
            <p:cNvSpPr>
              <a:spLocks/>
            </p:cNvSpPr>
            <p:nvPr/>
          </p:nvSpPr>
          <p:spPr bwMode="auto">
            <a:xfrm>
              <a:off x="4818" y="2503"/>
              <a:ext cx="42" cy="24"/>
            </a:xfrm>
            <a:custGeom>
              <a:avLst/>
              <a:gdLst>
                <a:gd name="T0" fmla="*/ 0 w 84"/>
                <a:gd name="T1" fmla="*/ 1 h 48"/>
                <a:gd name="T2" fmla="*/ 1 w 84"/>
                <a:gd name="T3" fmla="*/ 0 h 48"/>
                <a:gd name="T4" fmla="*/ 1 w 84"/>
                <a:gd name="T5" fmla="*/ 1 h 48"/>
                <a:gd name="T6" fmla="*/ 1 w 84"/>
                <a:gd name="T7" fmla="*/ 1 h 48"/>
                <a:gd name="T8" fmla="*/ 0 w 84"/>
                <a:gd name="T9" fmla="*/ 1 h 48"/>
                <a:gd name="T10" fmla="*/ 0 60000 65536"/>
                <a:gd name="T11" fmla="*/ 0 60000 65536"/>
                <a:gd name="T12" fmla="*/ 0 60000 65536"/>
                <a:gd name="T13" fmla="*/ 0 60000 65536"/>
                <a:gd name="T14" fmla="*/ 0 60000 65536"/>
                <a:gd name="T15" fmla="*/ 0 w 84"/>
                <a:gd name="T16" fmla="*/ 0 h 48"/>
                <a:gd name="T17" fmla="*/ 84 w 84"/>
                <a:gd name="T18" fmla="*/ 48 h 48"/>
              </a:gdLst>
              <a:ahLst/>
              <a:cxnLst>
                <a:cxn ang="T10">
                  <a:pos x="T0" y="T1"/>
                </a:cxn>
                <a:cxn ang="T11">
                  <a:pos x="T2" y="T3"/>
                </a:cxn>
                <a:cxn ang="T12">
                  <a:pos x="T4" y="T5"/>
                </a:cxn>
                <a:cxn ang="T13">
                  <a:pos x="T6" y="T7"/>
                </a:cxn>
                <a:cxn ang="T14">
                  <a:pos x="T8" y="T9"/>
                </a:cxn>
              </a:cxnLst>
              <a:rect l="T15" t="T16" r="T17" b="T18"/>
              <a:pathLst>
                <a:path w="84" h="48">
                  <a:moveTo>
                    <a:pt x="0" y="31"/>
                  </a:moveTo>
                  <a:lnTo>
                    <a:pt x="25" y="0"/>
                  </a:lnTo>
                  <a:lnTo>
                    <a:pt x="84" y="39"/>
                  </a:lnTo>
                  <a:lnTo>
                    <a:pt x="19" y="48"/>
                  </a:lnTo>
                  <a:lnTo>
                    <a:pt x="0" y="3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3" name="Freeform 70"/>
            <p:cNvSpPr>
              <a:spLocks/>
            </p:cNvSpPr>
            <p:nvPr/>
          </p:nvSpPr>
          <p:spPr bwMode="auto">
            <a:xfrm>
              <a:off x="4812" y="2466"/>
              <a:ext cx="48" cy="57"/>
            </a:xfrm>
            <a:custGeom>
              <a:avLst/>
              <a:gdLst>
                <a:gd name="T0" fmla="*/ 0 w 96"/>
                <a:gd name="T1" fmla="*/ 0 h 113"/>
                <a:gd name="T2" fmla="*/ 1 w 96"/>
                <a:gd name="T3" fmla="*/ 1 h 113"/>
                <a:gd name="T4" fmla="*/ 1 w 96"/>
                <a:gd name="T5" fmla="*/ 1 h 113"/>
                <a:gd name="T6" fmla="*/ 1 w 96"/>
                <a:gd name="T7" fmla="*/ 1 h 113"/>
                <a:gd name="T8" fmla="*/ 0 w 96"/>
                <a:gd name="T9" fmla="*/ 0 h 113"/>
                <a:gd name="T10" fmla="*/ 0 60000 65536"/>
                <a:gd name="T11" fmla="*/ 0 60000 65536"/>
                <a:gd name="T12" fmla="*/ 0 60000 65536"/>
                <a:gd name="T13" fmla="*/ 0 60000 65536"/>
                <a:gd name="T14" fmla="*/ 0 60000 65536"/>
                <a:gd name="T15" fmla="*/ 0 w 96"/>
                <a:gd name="T16" fmla="*/ 0 h 113"/>
                <a:gd name="T17" fmla="*/ 96 w 96"/>
                <a:gd name="T18" fmla="*/ 113 h 113"/>
              </a:gdLst>
              <a:ahLst/>
              <a:cxnLst>
                <a:cxn ang="T10">
                  <a:pos x="T0" y="T1"/>
                </a:cxn>
                <a:cxn ang="T11">
                  <a:pos x="T2" y="T3"/>
                </a:cxn>
                <a:cxn ang="T12">
                  <a:pos x="T4" y="T5"/>
                </a:cxn>
                <a:cxn ang="T13">
                  <a:pos x="T6" y="T7"/>
                </a:cxn>
                <a:cxn ang="T14">
                  <a:pos x="T8" y="T9"/>
                </a:cxn>
              </a:cxnLst>
              <a:rect l="T15" t="T16" r="T17" b="T18"/>
              <a:pathLst>
                <a:path w="96" h="113">
                  <a:moveTo>
                    <a:pt x="0" y="0"/>
                  </a:moveTo>
                  <a:lnTo>
                    <a:pt x="57" y="53"/>
                  </a:lnTo>
                  <a:lnTo>
                    <a:pt x="96" y="113"/>
                  </a:lnTo>
                  <a:lnTo>
                    <a:pt x="37" y="73"/>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4" name="Freeform 71"/>
            <p:cNvSpPr>
              <a:spLocks/>
            </p:cNvSpPr>
            <p:nvPr/>
          </p:nvSpPr>
          <p:spPr bwMode="auto">
            <a:xfrm>
              <a:off x="4809" y="2468"/>
              <a:ext cx="21" cy="50"/>
            </a:xfrm>
            <a:custGeom>
              <a:avLst/>
              <a:gdLst>
                <a:gd name="T0" fmla="*/ 0 w 43"/>
                <a:gd name="T1" fmla="*/ 0 h 101"/>
                <a:gd name="T2" fmla="*/ 0 w 43"/>
                <a:gd name="T3" fmla="*/ 0 h 101"/>
                <a:gd name="T4" fmla="*/ 0 w 43"/>
                <a:gd name="T5" fmla="*/ 0 h 101"/>
                <a:gd name="T6" fmla="*/ 0 w 43"/>
                <a:gd name="T7" fmla="*/ 0 h 101"/>
                <a:gd name="T8" fmla="*/ 0 w 43"/>
                <a:gd name="T9" fmla="*/ 0 h 101"/>
                <a:gd name="T10" fmla="*/ 0 60000 65536"/>
                <a:gd name="T11" fmla="*/ 0 60000 65536"/>
                <a:gd name="T12" fmla="*/ 0 60000 65536"/>
                <a:gd name="T13" fmla="*/ 0 60000 65536"/>
                <a:gd name="T14" fmla="*/ 0 60000 65536"/>
                <a:gd name="T15" fmla="*/ 0 w 43"/>
                <a:gd name="T16" fmla="*/ 0 h 101"/>
                <a:gd name="T17" fmla="*/ 43 w 43"/>
                <a:gd name="T18" fmla="*/ 101 h 101"/>
              </a:gdLst>
              <a:ahLst/>
              <a:cxnLst>
                <a:cxn ang="T10">
                  <a:pos x="T0" y="T1"/>
                </a:cxn>
                <a:cxn ang="T11">
                  <a:pos x="T2" y="T3"/>
                </a:cxn>
                <a:cxn ang="T12">
                  <a:pos x="T4" y="T5"/>
                </a:cxn>
                <a:cxn ang="T13">
                  <a:pos x="T6" y="T7"/>
                </a:cxn>
                <a:cxn ang="T14">
                  <a:pos x="T8" y="T9"/>
                </a:cxn>
              </a:cxnLst>
              <a:rect l="T15" t="T16" r="T17" b="T18"/>
              <a:pathLst>
                <a:path w="43" h="101">
                  <a:moveTo>
                    <a:pt x="7" y="0"/>
                  </a:moveTo>
                  <a:lnTo>
                    <a:pt x="43" y="70"/>
                  </a:lnTo>
                  <a:lnTo>
                    <a:pt x="16" y="101"/>
                  </a:lnTo>
                  <a:lnTo>
                    <a:pt x="0" y="82"/>
                  </a:lnTo>
                  <a:lnTo>
                    <a:pt x="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5" name="Freeform 72"/>
            <p:cNvSpPr>
              <a:spLocks/>
            </p:cNvSpPr>
            <p:nvPr/>
          </p:nvSpPr>
          <p:spPr bwMode="auto">
            <a:xfrm>
              <a:off x="4826" y="2158"/>
              <a:ext cx="328" cy="350"/>
            </a:xfrm>
            <a:custGeom>
              <a:avLst/>
              <a:gdLst>
                <a:gd name="T0" fmla="*/ 1 w 654"/>
                <a:gd name="T1" fmla="*/ 0 h 699"/>
                <a:gd name="T2" fmla="*/ 1 w 654"/>
                <a:gd name="T3" fmla="*/ 1 h 699"/>
                <a:gd name="T4" fmla="*/ 0 w 654"/>
                <a:gd name="T5" fmla="*/ 1 h 699"/>
                <a:gd name="T6" fmla="*/ 1 w 654"/>
                <a:gd name="T7" fmla="*/ 1 h 699"/>
                <a:gd name="T8" fmla="*/ 1 w 654"/>
                <a:gd name="T9" fmla="*/ 1 h 699"/>
                <a:gd name="T10" fmla="*/ 1 w 654"/>
                <a:gd name="T11" fmla="*/ 1 h 699"/>
                <a:gd name="T12" fmla="*/ 1 w 654"/>
                <a:gd name="T13" fmla="*/ 1 h 699"/>
                <a:gd name="T14" fmla="*/ 1 w 654"/>
                <a:gd name="T15" fmla="*/ 1 h 699"/>
                <a:gd name="T16" fmla="*/ 1 w 654"/>
                <a:gd name="T17" fmla="*/ 1 h 699"/>
                <a:gd name="T18" fmla="*/ 1 w 654"/>
                <a:gd name="T19" fmla="*/ 0 h 6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4"/>
                <a:gd name="T31" fmla="*/ 0 h 699"/>
                <a:gd name="T32" fmla="*/ 654 w 654"/>
                <a:gd name="T33" fmla="*/ 699 h 6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4" h="699">
                  <a:moveTo>
                    <a:pt x="492" y="0"/>
                  </a:moveTo>
                  <a:lnTo>
                    <a:pt x="2" y="665"/>
                  </a:lnTo>
                  <a:lnTo>
                    <a:pt x="0" y="673"/>
                  </a:lnTo>
                  <a:lnTo>
                    <a:pt x="1" y="683"/>
                  </a:lnTo>
                  <a:lnTo>
                    <a:pt x="4" y="692"/>
                  </a:lnTo>
                  <a:lnTo>
                    <a:pt x="10" y="697"/>
                  </a:lnTo>
                  <a:lnTo>
                    <a:pt x="19" y="699"/>
                  </a:lnTo>
                  <a:lnTo>
                    <a:pt x="29" y="698"/>
                  </a:lnTo>
                  <a:lnTo>
                    <a:pt x="654" y="139"/>
                  </a:lnTo>
                  <a:lnTo>
                    <a:pt x="49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6" name="Freeform 73"/>
            <p:cNvSpPr>
              <a:spLocks/>
            </p:cNvSpPr>
            <p:nvPr/>
          </p:nvSpPr>
          <p:spPr bwMode="auto">
            <a:xfrm>
              <a:off x="5065" y="2125"/>
              <a:ext cx="137" cy="63"/>
            </a:xfrm>
            <a:custGeom>
              <a:avLst/>
              <a:gdLst>
                <a:gd name="T0" fmla="*/ 1 w 273"/>
                <a:gd name="T1" fmla="*/ 0 h 125"/>
                <a:gd name="T2" fmla="*/ 1 w 273"/>
                <a:gd name="T3" fmla="*/ 1 h 125"/>
                <a:gd name="T4" fmla="*/ 1 w 273"/>
                <a:gd name="T5" fmla="*/ 1 h 125"/>
                <a:gd name="T6" fmla="*/ 1 w 273"/>
                <a:gd name="T7" fmla="*/ 1 h 125"/>
                <a:gd name="T8" fmla="*/ 1 w 273"/>
                <a:gd name="T9" fmla="*/ 1 h 125"/>
                <a:gd name="T10" fmla="*/ 1 w 273"/>
                <a:gd name="T11" fmla="*/ 1 h 125"/>
                <a:gd name="T12" fmla="*/ 0 w 273"/>
                <a:gd name="T13" fmla="*/ 1 h 125"/>
                <a:gd name="T14" fmla="*/ 1 w 273"/>
                <a:gd name="T15" fmla="*/ 0 h 125"/>
                <a:gd name="T16" fmla="*/ 0 60000 65536"/>
                <a:gd name="T17" fmla="*/ 0 60000 65536"/>
                <a:gd name="T18" fmla="*/ 0 60000 65536"/>
                <a:gd name="T19" fmla="*/ 0 60000 65536"/>
                <a:gd name="T20" fmla="*/ 0 60000 65536"/>
                <a:gd name="T21" fmla="*/ 0 60000 65536"/>
                <a:gd name="T22" fmla="*/ 0 60000 65536"/>
                <a:gd name="T23" fmla="*/ 0 60000 65536"/>
                <a:gd name="T24" fmla="*/ 0 w 273"/>
                <a:gd name="T25" fmla="*/ 0 h 125"/>
                <a:gd name="T26" fmla="*/ 273 w 273"/>
                <a:gd name="T27" fmla="*/ 125 h 1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 h="125">
                  <a:moveTo>
                    <a:pt x="77" y="0"/>
                  </a:moveTo>
                  <a:lnTo>
                    <a:pt x="273" y="62"/>
                  </a:lnTo>
                  <a:lnTo>
                    <a:pt x="259" y="77"/>
                  </a:lnTo>
                  <a:lnTo>
                    <a:pt x="257" y="91"/>
                  </a:lnTo>
                  <a:lnTo>
                    <a:pt x="94" y="34"/>
                  </a:lnTo>
                  <a:lnTo>
                    <a:pt x="2" y="125"/>
                  </a:lnTo>
                  <a:lnTo>
                    <a:pt x="0" y="93"/>
                  </a:lnTo>
                  <a:lnTo>
                    <a:pt x="7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7" name="Freeform 74"/>
            <p:cNvSpPr>
              <a:spLocks/>
            </p:cNvSpPr>
            <p:nvPr/>
          </p:nvSpPr>
          <p:spPr bwMode="auto">
            <a:xfrm>
              <a:off x="5110" y="2138"/>
              <a:ext cx="95" cy="55"/>
            </a:xfrm>
            <a:custGeom>
              <a:avLst/>
              <a:gdLst>
                <a:gd name="T0" fmla="*/ 0 w 189"/>
                <a:gd name="T1" fmla="*/ 0 h 109"/>
                <a:gd name="T2" fmla="*/ 1 w 189"/>
                <a:gd name="T3" fmla="*/ 1 h 109"/>
                <a:gd name="T4" fmla="*/ 1 w 189"/>
                <a:gd name="T5" fmla="*/ 1 h 109"/>
                <a:gd name="T6" fmla="*/ 1 w 189"/>
                <a:gd name="T7" fmla="*/ 1 h 109"/>
                <a:gd name="T8" fmla="*/ 1 w 189"/>
                <a:gd name="T9" fmla="*/ 1 h 109"/>
                <a:gd name="T10" fmla="*/ 1 w 189"/>
                <a:gd name="T11" fmla="*/ 1 h 109"/>
                <a:gd name="T12" fmla="*/ 1 w 189"/>
                <a:gd name="T13" fmla="*/ 1 h 109"/>
                <a:gd name="T14" fmla="*/ 1 w 189"/>
                <a:gd name="T15" fmla="*/ 1 h 109"/>
                <a:gd name="T16" fmla="*/ 1 w 189"/>
                <a:gd name="T17" fmla="*/ 1 h 109"/>
                <a:gd name="T18" fmla="*/ 0 w 189"/>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9"/>
                <a:gd name="T31" fmla="*/ 0 h 109"/>
                <a:gd name="T32" fmla="*/ 189 w 189"/>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9" h="109">
                  <a:moveTo>
                    <a:pt x="0" y="0"/>
                  </a:moveTo>
                  <a:lnTo>
                    <a:pt x="186" y="52"/>
                  </a:lnTo>
                  <a:lnTo>
                    <a:pt x="189" y="70"/>
                  </a:lnTo>
                  <a:lnTo>
                    <a:pt x="186" y="85"/>
                  </a:lnTo>
                  <a:lnTo>
                    <a:pt x="178" y="98"/>
                  </a:lnTo>
                  <a:lnTo>
                    <a:pt x="147" y="109"/>
                  </a:lnTo>
                  <a:lnTo>
                    <a:pt x="97" y="96"/>
                  </a:lnTo>
                  <a:lnTo>
                    <a:pt x="37" y="59"/>
                  </a:lnTo>
                  <a:lnTo>
                    <a:pt x="5" y="22"/>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8" name="Freeform 75"/>
            <p:cNvSpPr>
              <a:spLocks/>
            </p:cNvSpPr>
            <p:nvPr/>
          </p:nvSpPr>
          <p:spPr bwMode="auto">
            <a:xfrm>
              <a:off x="5101" y="2101"/>
              <a:ext cx="102" cy="56"/>
            </a:xfrm>
            <a:custGeom>
              <a:avLst/>
              <a:gdLst>
                <a:gd name="T0" fmla="*/ 1 w 203"/>
                <a:gd name="T1" fmla="*/ 1 h 111"/>
                <a:gd name="T2" fmla="*/ 1 w 203"/>
                <a:gd name="T3" fmla="*/ 1 h 111"/>
                <a:gd name="T4" fmla="*/ 1 w 203"/>
                <a:gd name="T5" fmla="*/ 1 h 111"/>
                <a:gd name="T6" fmla="*/ 1 w 203"/>
                <a:gd name="T7" fmla="*/ 1 h 111"/>
                <a:gd name="T8" fmla="*/ 1 w 203"/>
                <a:gd name="T9" fmla="*/ 1 h 111"/>
                <a:gd name="T10" fmla="*/ 1 w 203"/>
                <a:gd name="T11" fmla="*/ 1 h 111"/>
                <a:gd name="T12" fmla="*/ 1 w 203"/>
                <a:gd name="T13" fmla="*/ 1 h 111"/>
                <a:gd name="T14" fmla="*/ 1 w 203"/>
                <a:gd name="T15" fmla="*/ 1 h 111"/>
                <a:gd name="T16" fmla="*/ 1 w 203"/>
                <a:gd name="T17" fmla="*/ 1 h 111"/>
                <a:gd name="T18" fmla="*/ 1 w 203"/>
                <a:gd name="T19" fmla="*/ 1 h 111"/>
                <a:gd name="T20" fmla="*/ 1 w 203"/>
                <a:gd name="T21" fmla="*/ 0 h 111"/>
                <a:gd name="T22" fmla="*/ 1 w 203"/>
                <a:gd name="T23" fmla="*/ 0 h 111"/>
                <a:gd name="T24" fmla="*/ 1 w 203"/>
                <a:gd name="T25" fmla="*/ 1 h 111"/>
                <a:gd name="T26" fmla="*/ 1 w 203"/>
                <a:gd name="T27" fmla="*/ 1 h 111"/>
                <a:gd name="T28" fmla="*/ 1 w 203"/>
                <a:gd name="T29" fmla="*/ 1 h 111"/>
                <a:gd name="T30" fmla="*/ 1 w 203"/>
                <a:gd name="T31" fmla="*/ 1 h 111"/>
                <a:gd name="T32" fmla="*/ 0 w 203"/>
                <a:gd name="T33" fmla="*/ 1 h 111"/>
                <a:gd name="T34" fmla="*/ 1 w 203"/>
                <a:gd name="T35" fmla="*/ 1 h 1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
                <a:gd name="T55" fmla="*/ 0 h 111"/>
                <a:gd name="T56" fmla="*/ 203 w 203"/>
                <a:gd name="T57" fmla="*/ 111 h 1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 h="111">
                  <a:moveTo>
                    <a:pt x="10" y="53"/>
                  </a:moveTo>
                  <a:lnTo>
                    <a:pt x="203" y="111"/>
                  </a:lnTo>
                  <a:lnTo>
                    <a:pt x="198" y="92"/>
                  </a:lnTo>
                  <a:lnTo>
                    <a:pt x="190" y="77"/>
                  </a:lnTo>
                  <a:lnTo>
                    <a:pt x="176" y="57"/>
                  </a:lnTo>
                  <a:lnTo>
                    <a:pt x="165" y="43"/>
                  </a:lnTo>
                  <a:lnTo>
                    <a:pt x="148" y="28"/>
                  </a:lnTo>
                  <a:lnTo>
                    <a:pt x="130" y="17"/>
                  </a:lnTo>
                  <a:lnTo>
                    <a:pt x="109" y="9"/>
                  </a:lnTo>
                  <a:lnTo>
                    <a:pt x="90" y="3"/>
                  </a:lnTo>
                  <a:lnTo>
                    <a:pt x="69" y="0"/>
                  </a:lnTo>
                  <a:lnTo>
                    <a:pt x="53" y="0"/>
                  </a:lnTo>
                  <a:lnTo>
                    <a:pt x="39" y="2"/>
                  </a:lnTo>
                  <a:lnTo>
                    <a:pt x="22" y="8"/>
                  </a:lnTo>
                  <a:lnTo>
                    <a:pt x="10" y="17"/>
                  </a:lnTo>
                  <a:lnTo>
                    <a:pt x="3" y="29"/>
                  </a:lnTo>
                  <a:lnTo>
                    <a:pt x="0" y="50"/>
                  </a:lnTo>
                  <a:lnTo>
                    <a:pt x="10" y="5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9" name="Freeform 76"/>
            <p:cNvSpPr>
              <a:spLocks/>
            </p:cNvSpPr>
            <p:nvPr/>
          </p:nvSpPr>
          <p:spPr bwMode="auto">
            <a:xfrm>
              <a:off x="5060" y="2117"/>
              <a:ext cx="140" cy="125"/>
            </a:xfrm>
            <a:custGeom>
              <a:avLst/>
              <a:gdLst>
                <a:gd name="T0" fmla="*/ 1 w 280"/>
                <a:gd name="T1" fmla="*/ 0 h 250"/>
                <a:gd name="T2" fmla="*/ 1 w 280"/>
                <a:gd name="T3" fmla="*/ 1 h 250"/>
                <a:gd name="T4" fmla="*/ 0 w 280"/>
                <a:gd name="T5" fmla="*/ 1 h 250"/>
                <a:gd name="T6" fmla="*/ 0 w 280"/>
                <a:gd name="T7" fmla="*/ 1 h 250"/>
                <a:gd name="T8" fmla="*/ 1 w 280"/>
                <a:gd name="T9" fmla="*/ 1 h 250"/>
                <a:gd name="T10" fmla="*/ 1 w 280"/>
                <a:gd name="T11" fmla="*/ 1 h 250"/>
                <a:gd name="T12" fmla="*/ 1 w 280"/>
                <a:gd name="T13" fmla="*/ 1 h 250"/>
                <a:gd name="T14" fmla="*/ 1 w 280"/>
                <a:gd name="T15" fmla="*/ 1 h 250"/>
                <a:gd name="T16" fmla="*/ 1 w 280"/>
                <a:gd name="T17" fmla="*/ 1 h 250"/>
                <a:gd name="T18" fmla="*/ 1 w 280"/>
                <a:gd name="T19" fmla="*/ 1 h 250"/>
                <a:gd name="T20" fmla="*/ 1 w 280"/>
                <a:gd name="T21" fmla="*/ 1 h 250"/>
                <a:gd name="T22" fmla="*/ 1 w 280"/>
                <a:gd name="T23" fmla="*/ 1 h 250"/>
                <a:gd name="T24" fmla="*/ 1 w 280"/>
                <a:gd name="T25" fmla="*/ 1 h 250"/>
                <a:gd name="T26" fmla="*/ 1 w 280"/>
                <a:gd name="T27" fmla="*/ 1 h 250"/>
                <a:gd name="T28" fmla="*/ 1 w 280"/>
                <a:gd name="T29" fmla="*/ 1 h 250"/>
                <a:gd name="T30" fmla="*/ 1 w 280"/>
                <a:gd name="T31" fmla="*/ 1 h 250"/>
                <a:gd name="T32" fmla="*/ 1 w 280"/>
                <a:gd name="T33" fmla="*/ 1 h 250"/>
                <a:gd name="T34" fmla="*/ 1 w 280"/>
                <a:gd name="T35" fmla="*/ 1 h 250"/>
                <a:gd name="T36" fmla="*/ 1 w 280"/>
                <a:gd name="T37" fmla="*/ 1 h 250"/>
                <a:gd name="T38" fmla="*/ 1 w 280"/>
                <a:gd name="T39" fmla="*/ 1 h 250"/>
                <a:gd name="T40" fmla="*/ 1 w 280"/>
                <a:gd name="T41" fmla="*/ 1 h 250"/>
                <a:gd name="T42" fmla="*/ 1 w 280"/>
                <a:gd name="T43" fmla="*/ 1 h 250"/>
                <a:gd name="T44" fmla="*/ 1 w 280"/>
                <a:gd name="T45" fmla="*/ 1 h 250"/>
                <a:gd name="T46" fmla="*/ 1 w 280"/>
                <a:gd name="T47" fmla="*/ 1 h 250"/>
                <a:gd name="T48" fmla="*/ 1 w 280"/>
                <a:gd name="T49" fmla="*/ 1 h 250"/>
                <a:gd name="T50" fmla="*/ 1 w 280"/>
                <a:gd name="T51" fmla="*/ 1 h 250"/>
                <a:gd name="T52" fmla="*/ 1 w 280"/>
                <a:gd name="T53" fmla="*/ 1 h 250"/>
                <a:gd name="T54" fmla="*/ 1 w 280"/>
                <a:gd name="T55" fmla="*/ 1 h 250"/>
                <a:gd name="T56" fmla="*/ 1 w 280"/>
                <a:gd name="T57" fmla="*/ 1 h 250"/>
                <a:gd name="T58" fmla="*/ 1 w 280"/>
                <a:gd name="T59" fmla="*/ 1 h 250"/>
                <a:gd name="T60" fmla="*/ 1 w 280"/>
                <a:gd name="T61" fmla="*/ 1 h 250"/>
                <a:gd name="T62" fmla="*/ 1 w 280"/>
                <a:gd name="T63" fmla="*/ 1 h 250"/>
                <a:gd name="T64" fmla="*/ 1 w 280"/>
                <a:gd name="T65" fmla="*/ 0 h 2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0"/>
                <a:gd name="T100" fmla="*/ 0 h 250"/>
                <a:gd name="T101" fmla="*/ 280 w 280"/>
                <a:gd name="T102" fmla="*/ 250 h 2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0" h="250">
                  <a:moveTo>
                    <a:pt x="85" y="0"/>
                  </a:moveTo>
                  <a:lnTo>
                    <a:pt x="5" y="109"/>
                  </a:lnTo>
                  <a:lnTo>
                    <a:pt x="0" y="129"/>
                  </a:lnTo>
                  <a:lnTo>
                    <a:pt x="0" y="142"/>
                  </a:lnTo>
                  <a:lnTo>
                    <a:pt x="2" y="158"/>
                  </a:lnTo>
                  <a:lnTo>
                    <a:pt x="6" y="178"/>
                  </a:lnTo>
                  <a:lnTo>
                    <a:pt x="14" y="194"/>
                  </a:lnTo>
                  <a:lnTo>
                    <a:pt x="28" y="211"/>
                  </a:lnTo>
                  <a:lnTo>
                    <a:pt x="44" y="223"/>
                  </a:lnTo>
                  <a:lnTo>
                    <a:pt x="67" y="237"/>
                  </a:lnTo>
                  <a:lnTo>
                    <a:pt x="86" y="244"/>
                  </a:lnTo>
                  <a:lnTo>
                    <a:pt x="105" y="247"/>
                  </a:lnTo>
                  <a:lnTo>
                    <a:pt x="130" y="250"/>
                  </a:lnTo>
                  <a:lnTo>
                    <a:pt x="148" y="246"/>
                  </a:lnTo>
                  <a:lnTo>
                    <a:pt x="167" y="239"/>
                  </a:lnTo>
                  <a:lnTo>
                    <a:pt x="280" y="139"/>
                  </a:lnTo>
                  <a:lnTo>
                    <a:pt x="262" y="145"/>
                  </a:lnTo>
                  <a:lnTo>
                    <a:pt x="244" y="146"/>
                  </a:lnTo>
                  <a:lnTo>
                    <a:pt x="223" y="142"/>
                  </a:lnTo>
                  <a:lnTo>
                    <a:pt x="205" y="137"/>
                  </a:lnTo>
                  <a:lnTo>
                    <a:pt x="185" y="130"/>
                  </a:lnTo>
                  <a:lnTo>
                    <a:pt x="161" y="115"/>
                  </a:lnTo>
                  <a:lnTo>
                    <a:pt x="140" y="99"/>
                  </a:lnTo>
                  <a:lnTo>
                    <a:pt x="128" y="86"/>
                  </a:lnTo>
                  <a:lnTo>
                    <a:pt x="114" y="69"/>
                  </a:lnTo>
                  <a:lnTo>
                    <a:pt x="105" y="57"/>
                  </a:lnTo>
                  <a:lnTo>
                    <a:pt x="98" y="41"/>
                  </a:lnTo>
                  <a:lnTo>
                    <a:pt x="16" y="131"/>
                  </a:lnTo>
                  <a:lnTo>
                    <a:pt x="16" y="110"/>
                  </a:lnTo>
                  <a:lnTo>
                    <a:pt x="93" y="23"/>
                  </a:lnTo>
                  <a:lnTo>
                    <a:pt x="89" y="17"/>
                  </a:lnTo>
                  <a:lnTo>
                    <a:pt x="86" y="8"/>
                  </a:lnTo>
                  <a:lnTo>
                    <a:pt x="85"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730" name="Group 77"/>
            <p:cNvGrpSpPr>
              <a:grpSpLocks/>
            </p:cNvGrpSpPr>
            <p:nvPr/>
          </p:nvGrpSpPr>
          <p:grpSpPr bwMode="auto">
            <a:xfrm>
              <a:off x="4963" y="2032"/>
              <a:ext cx="301" cy="319"/>
              <a:chOff x="4963" y="2032"/>
              <a:chExt cx="301" cy="319"/>
            </a:xfrm>
          </p:grpSpPr>
          <p:sp>
            <p:nvSpPr>
              <p:cNvPr id="25734" name="Freeform 78"/>
              <p:cNvSpPr>
                <a:spLocks/>
              </p:cNvSpPr>
              <p:nvPr/>
            </p:nvSpPr>
            <p:spPr bwMode="auto">
              <a:xfrm>
                <a:off x="4988" y="2216"/>
                <a:ext cx="276" cy="135"/>
              </a:xfrm>
              <a:custGeom>
                <a:avLst/>
                <a:gdLst>
                  <a:gd name="T0" fmla="*/ 0 w 554"/>
                  <a:gd name="T1" fmla="*/ 1 h 269"/>
                  <a:gd name="T2" fmla="*/ 0 w 554"/>
                  <a:gd name="T3" fmla="*/ 0 h 269"/>
                  <a:gd name="T4" fmla="*/ 0 w 554"/>
                  <a:gd name="T5" fmla="*/ 1 h 269"/>
                  <a:gd name="T6" fmla="*/ 0 w 554"/>
                  <a:gd name="T7" fmla="*/ 1 h 269"/>
                  <a:gd name="T8" fmla="*/ 0 w 554"/>
                  <a:gd name="T9" fmla="*/ 1 h 269"/>
                  <a:gd name="T10" fmla="*/ 0 w 554"/>
                  <a:gd name="T11" fmla="*/ 1 h 269"/>
                  <a:gd name="T12" fmla="*/ 0 w 554"/>
                  <a:gd name="T13" fmla="*/ 1 h 269"/>
                  <a:gd name="T14" fmla="*/ 0 w 554"/>
                  <a:gd name="T15" fmla="*/ 1 h 269"/>
                  <a:gd name="T16" fmla="*/ 0 w 554"/>
                  <a:gd name="T17" fmla="*/ 1 h 2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4"/>
                  <a:gd name="T28" fmla="*/ 0 h 269"/>
                  <a:gd name="T29" fmla="*/ 554 w 554"/>
                  <a:gd name="T30" fmla="*/ 269 h 2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4" h="269">
                    <a:moveTo>
                      <a:pt x="0" y="269"/>
                    </a:moveTo>
                    <a:lnTo>
                      <a:pt x="315" y="0"/>
                    </a:lnTo>
                    <a:lnTo>
                      <a:pt x="554" y="13"/>
                    </a:lnTo>
                    <a:lnTo>
                      <a:pt x="421" y="84"/>
                    </a:lnTo>
                    <a:lnTo>
                      <a:pt x="444" y="90"/>
                    </a:lnTo>
                    <a:lnTo>
                      <a:pt x="298" y="163"/>
                    </a:lnTo>
                    <a:lnTo>
                      <a:pt x="322" y="170"/>
                    </a:lnTo>
                    <a:lnTo>
                      <a:pt x="165" y="245"/>
                    </a:lnTo>
                    <a:lnTo>
                      <a:pt x="0" y="26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5" name="Freeform 79"/>
              <p:cNvSpPr>
                <a:spLocks/>
              </p:cNvSpPr>
              <p:nvPr/>
            </p:nvSpPr>
            <p:spPr bwMode="auto">
              <a:xfrm>
                <a:off x="4974" y="2172"/>
                <a:ext cx="124" cy="160"/>
              </a:xfrm>
              <a:custGeom>
                <a:avLst/>
                <a:gdLst>
                  <a:gd name="T0" fmla="*/ 0 w 249"/>
                  <a:gd name="T1" fmla="*/ 0 h 322"/>
                  <a:gd name="T2" fmla="*/ 0 w 249"/>
                  <a:gd name="T3" fmla="*/ 0 h 322"/>
                  <a:gd name="T4" fmla="*/ 0 w 249"/>
                  <a:gd name="T5" fmla="*/ 0 h 322"/>
                  <a:gd name="T6" fmla="*/ 0 w 249"/>
                  <a:gd name="T7" fmla="*/ 0 h 322"/>
                  <a:gd name="T8" fmla="*/ 0 w 249"/>
                  <a:gd name="T9" fmla="*/ 0 h 322"/>
                  <a:gd name="T10" fmla="*/ 0 60000 65536"/>
                  <a:gd name="T11" fmla="*/ 0 60000 65536"/>
                  <a:gd name="T12" fmla="*/ 0 60000 65536"/>
                  <a:gd name="T13" fmla="*/ 0 60000 65536"/>
                  <a:gd name="T14" fmla="*/ 0 60000 65536"/>
                  <a:gd name="T15" fmla="*/ 0 w 249"/>
                  <a:gd name="T16" fmla="*/ 0 h 322"/>
                  <a:gd name="T17" fmla="*/ 249 w 249"/>
                  <a:gd name="T18" fmla="*/ 322 h 322"/>
                </a:gdLst>
                <a:ahLst/>
                <a:cxnLst>
                  <a:cxn ang="T10">
                    <a:pos x="T0" y="T1"/>
                  </a:cxn>
                  <a:cxn ang="T11">
                    <a:pos x="T2" y="T3"/>
                  </a:cxn>
                  <a:cxn ang="T12">
                    <a:pos x="T4" y="T5"/>
                  </a:cxn>
                  <a:cxn ang="T13">
                    <a:pos x="T6" y="T7"/>
                  </a:cxn>
                  <a:cxn ang="T14">
                    <a:pos x="T8" y="T9"/>
                  </a:cxn>
                </a:cxnLst>
                <a:rect l="T15" t="T16" r="T17" b="T18"/>
                <a:pathLst>
                  <a:path w="249" h="322">
                    <a:moveTo>
                      <a:pt x="24" y="270"/>
                    </a:moveTo>
                    <a:lnTo>
                      <a:pt x="249" y="0"/>
                    </a:lnTo>
                    <a:lnTo>
                      <a:pt x="199" y="106"/>
                    </a:lnTo>
                    <a:lnTo>
                      <a:pt x="0" y="322"/>
                    </a:lnTo>
                    <a:lnTo>
                      <a:pt x="24" y="27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6" name="Freeform 80"/>
              <p:cNvSpPr>
                <a:spLocks/>
              </p:cNvSpPr>
              <p:nvPr/>
            </p:nvSpPr>
            <p:spPr bwMode="auto">
              <a:xfrm>
                <a:off x="4963" y="2032"/>
                <a:ext cx="111" cy="287"/>
              </a:xfrm>
              <a:custGeom>
                <a:avLst/>
                <a:gdLst>
                  <a:gd name="T0" fmla="*/ 0 w 223"/>
                  <a:gd name="T1" fmla="*/ 1 h 572"/>
                  <a:gd name="T2" fmla="*/ 0 w 223"/>
                  <a:gd name="T3" fmla="*/ 1 h 572"/>
                  <a:gd name="T4" fmla="*/ 0 w 223"/>
                  <a:gd name="T5" fmla="*/ 0 h 572"/>
                  <a:gd name="T6" fmla="*/ 0 w 223"/>
                  <a:gd name="T7" fmla="*/ 1 h 572"/>
                  <a:gd name="T8" fmla="*/ 0 w 223"/>
                  <a:gd name="T9" fmla="*/ 1 h 572"/>
                  <a:gd name="T10" fmla="*/ 0 w 223"/>
                  <a:gd name="T11" fmla="*/ 1 h 572"/>
                  <a:gd name="T12" fmla="*/ 0 w 223"/>
                  <a:gd name="T13" fmla="*/ 1 h 572"/>
                  <a:gd name="T14" fmla="*/ 0 w 223"/>
                  <a:gd name="T15" fmla="*/ 1 h 572"/>
                  <a:gd name="T16" fmla="*/ 0 w 223"/>
                  <a:gd name="T17" fmla="*/ 1 h 572"/>
                  <a:gd name="T18" fmla="*/ 0 w 223"/>
                  <a:gd name="T19" fmla="*/ 1 h 5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3"/>
                  <a:gd name="T31" fmla="*/ 0 h 572"/>
                  <a:gd name="T32" fmla="*/ 223 w 223"/>
                  <a:gd name="T33" fmla="*/ 572 h 5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3" h="572">
                    <a:moveTo>
                      <a:pt x="0" y="572"/>
                    </a:moveTo>
                    <a:lnTo>
                      <a:pt x="223" y="268"/>
                    </a:lnTo>
                    <a:lnTo>
                      <a:pt x="217" y="0"/>
                    </a:lnTo>
                    <a:lnTo>
                      <a:pt x="164" y="115"/>
                    </a:lnTo>
                    <a:lnTo>
                      <a:pt x="154" y="155"/>
                    </a:lnTo>
                    <a:lnTo>
                      <a:pt x="137" y="133"/>
                    </a:lnTo>
                    <a:lnTo>
                      <a:pt x="91" y="282"/>
                    </a:lnTo>
                    <a:lnTo>
                      <a:pt x="84" y="255"/>
                    </a:lnTo>
                    <a:lnTo>
                      <a:pt x="21" y="404"/>
                    </a:lnTo>
                    <a:lnTo>
                      <a:pt x="0" y="57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731" name="Freeform 81"/>
            <p:cNvSpPr>
              <a:spLocks/>
            </p:cNvSpPr>
            <p:nvPr/>
          </p:nvSpPr>
          <p:spPr bwMode="auto">
            <a:xfrm>
              <a:off x="4925" y="2306"/>
              <a:ext cx="86" cy="93"/>
            </a:xfrm>
            <a:custGeom>
              <a:avLst/>
              <a:gdLst>
                <a:gd name="T0" fmla="*/ 1 w 172"/>
                <a:gd name="T1" fmla="*/ 0 h 187"/>
                <a:gd name="T2" fmla="*/ 1 w 172"/>
                <a:gd name="T3" fmla="*/ 0 h 187"/>
                <a:gd name="T4" fmla="*/ 1 w 172"/>
                <a:gd name="T5" fmla="*/ 0 h 187"/>
                <a:gd name="T6" fmla="*/ 1 w 172"/>
                <a:gd name="T7" fmla="*/ 0 h 187"/>
                <a:gd name="T8" fmla="*/ 1 w 172"/>
                <a:gd name="T9" fmla="*/ 0 h 187"/>
                <a:gd name="T10" fmla="*/ 1 w 172"/>
                <a:gd name="T11" fmla="*/ 0 h 187"/>
                <a:gd name="T12" fmla="*/ 1 w 172"/>
                <a:gd name="T13" fmla="*/ 0 h 187"/>
                <a:gd name="T14" fmla="*/ 1 w 172"/>
                <a:gd name="T15" fmla="*/ 0 h 187"/>
                <a:gd name="T16" fmla="*/ 1 w 172"/>
                <a:gd name="T17" fmla="*/ 0 h 187"/>
                <a:gd name="T18" fmla="*/ 1 w 172"/>
                <a:gd name="T19" fmla="*/ 0 h 187"/>
                <a:gd name="T20" fmla="*/ 1 w 172"/>
                <a:gd name="T21" fmla="*/ 0 h 187"/>
                <a:gd name="T22" fmla="*/ 1 w 172"/>
                <a:gd name="T23" fmla="*/ 0 h 187"/>
                <a:gd name="T24" fmla="*/ 1 w 172"/>
                <a:gd name="T25" fmla="*/ 0 h 187"/>
                <a:gd name="T26" fmla="*/ 1 w 172"/>
                <a:gd name="T27" fmla="*/ 0 h 187"/>
                <a:gd name="T28" fmla="*/ 1 w 172"/>
                <a:gd name="T29" fmla="*/ 0 h 187"/>
                <a:gd name="T30" fmla="*/ 1 w 172"/>
                <a:gd name="T31" fmla="*/ 0 h 187"/>
                <a:gd name="T32" fmla="*/ 1 w 172"/>
                <a:gd name="T33" fmla="*/ 0 h 187"/>
                <a:gd name="T34" fmla="*/ 1 w 172"/>
                <a:gd name="T35" fmla="*/ 0 h 187"/>
                <a:gd name="T36" fmla="*/ 1 w 172"/>
                <a:gd name="T37" fmla="*/ 0 h 187"/>
                <a:gd name="T38" fmla="*/ 1 w 172"/>
                <a:gd name="T39" fmla="*/ 0 h 187"/>
                <a:gd name="T40" fmla="*/ 0 w 172"/>
                <a:gd name="T41" fmla="*/ 0 h 187"/>
                <a:gd name="T42" fmla="*/ 0 w 172"/>
                <a:gd name="T43" fmla="*/ 0 h 187"/>
                <a:gd name="T44" fmla="*/ 1 w 172"/>
                <a:gd name="T45" fmla="*/ 0 h 187"/>
                <a:gd name="T46" fmla="*/ 1 w 172"/>
                <a:gd name="T47" fmla="*/ 0 h 1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2"/>
                <a:gd name="T73" fmla="*/ 0 h 187"/>
                <a:gd name="T74" fmla="*/ 172 w 172"/>
                <a:gd name="T75" fmla="*/ 187 h 1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2" h="187">
                  <a:moveTo>
                    <a:pt x="79" y="0"/>
                  </a:moveTo>
                  <a:lnTo>
                    <a:pt x="76" y="20"/>
                  </a:lnTo>
                  <a:lnTo>
                    <a:pt x="74" y="33"/>
                  </a:lnTo>
                  <a:lnTo>
                    <a:pt x="76" y="47"/>
                  </a:lnTo>
                  <a:lnTo>
                    <a:pt x="82" y="58"/>
                  </a:lnTo>
                  <a:lnTo>
                    <a:pt x="90" y="72"/>
                  </a:lnTo>
                  <a:lnTo>
                    <a:pt x="102" y="85"/>
                  </a:lnTo>
                  <a:lnTo>
                    <a:pt x="113" y="94"/>
                  </a:lnTo>
                  <a:lnTo>
                    <a:pt x="129" y="98"/>
                  </a:lnTo>
                  <a:lnTo>
                    <a:pt x="145" y="102"/>
                  </a:lnTo>
                  <a:lnTo>
                    <a:pt x="159" y="101"/>
                  </a:lnTo>
                  <a:lnTo>
                    <a:pt x="172" y="98"/>
                  </a:lnTo>
                  <a:lnTo>
                    <a:pt x="76" y="184"/>
                  </a:lnTo>
                  <a:lnTo>
                    <a:pt x="64" y="187"/>
                  </a:lnTo>
                  <a:lnTo>
                    <a:pt x="50" y="187"/>
                  </a:lnTo>
                  <a:lnTo>
                    <a:pt x="39" y="184"/>
                  </a:lnTo>
                  <a:lnTo>
                    <a:pt x="27" y="178"/>
                  </a:lnTo>
                  <a:lnTo>
                    <a:pt x="16" y="170"/>
                  </a:lnTo>
                  <a:lnTo>
                    <a:pt x="7" y="159"/>
                  </a:lnTo>
                  <a:lnTo>
                    <a:pt x="2" y="145"/>
                  </a:lnTo>
                  <a:lnTo>
                    <a:pt x="0" y="132"/>
                  </a:lnTo>
                  <a:lnTo>
                    <a:pt x="0" y="119"/>
                  </a:lnTo>
                  <a:lnTo>
                    <a:pt x="3" y="103"/>
                  </a:lnTo>
                  <a:lnTo>
                    <a:pt x="7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2" name="Freeform 82"/>
            <p:cNvSpPr>
              <a:spLocks/>
            </p:cNvSpPr>
            <p:nvPr/>
          </p:nvSpPr>
          <p:spPr bwMode="auto">
            <a:xfrm>
              <a:off x="4934" y="2332"/>
              <a:ext cx="51" cy="58"/>
            </a:xfrm>
            <a:custGeom>
              <a:avLst/>
              <a:gdLst>
                <a:gd name="T0" fmla="*/ 1 w 102"/>
                <a:gd name="T1" fmla="*/ 0 h 116"/>
                <a:gd name="T2" fmla="*/ 1 w 102"/>
                <a:gd name="T3" fmla="*/ 1 h 116"/>
                <a:gd name="T4" fmla="*/ 1 w 102"/>
                <a:gd name="T5" fmla="*/ 1 h 116"/>
                <a:gd name="T6" fmla="*/ 1 w 102"/>
                <a:gd name="T7" fmla="*/ 1 h 116"/>
                <a:gd name="T8" fmla="*/ 1 w 102"/>
                <a:gd name="T9" fmla="*/ 1 h 116"/>
                <a:gd name="T10" fmla="*/ 1 w 102"/>
                <a:gd name="T11" fmla="*/ 1 h 116"/>
                <a:gd name="T12" fmla="*/ 1 w 102"/>
                <a:gd name="T13" fmla="*/ 1 h 116"/>
                <a:gd name="T14" fmla="*/ 1 w 102"/>
                <a:gd name="T15" fmla="*/ 1 h 116"/>
                <a:gd name="T16" fmla="*/ 1 w 102"/>
                <a:gd name="T17" fmla="*/ 1 h 116"/>
                <a:gd name="T18" fmla="*/ 1 w 102"/>
                <a:gd name="T19" fmla="*/ 1 h 116"/>
                <a:gd name="T20" fmla="*/ 1 w 102"/>
                <a:gd name="T21" fmla="*/ 1 h 116"/>
                <a:gd name="T22" fmla="*/ 1 w 102"/>
                <a:gd name="T23" fmla="*/ 1 h 116"/>
                <a:gd name="T24" fmla="*/ 1 w 102"/>
                <a:gd name="T25" fmla="*/ 1 h 116"/>
                <a:gd name="T26" fmla="*/ 1 w 102"/>
                <a:gd name="T27" fmla="*/ 1 h 116"/>
                <a:gd name="T28" fmla="*/ 1 w 102"/>
                <a:gd name="T29" fmla="*/ 1 h 116"/>
                <a:gd name="T30" fmla="*/ 1 w 102"/>
                <a:gd name="T31" fmla="*/ 1 h 116"/>
                <a:gd name="T32" fmla="*/ 1 w 102"/>
                <a:gd name="T33" fmla="*/ 1 h 116"/>
                <a:gd name="T34" fmla="*/ 1 w 102"/>
                <a:gd name="T35" fmla="*/ 1 h 116"/>
                <a:gd name="T36" fmla="*/ 1 w 102"/>
                <a:gd name="T37" fmla="*/ 1 h 116"/>
                <a:gd name="T38" fmla="*/ 1 w 102"/>
                <a:gd name="T39" fmla="*/ 1 h 116"/>
                <a:gd name="T40" fmla="*/ 0 w 102"/>
                <a:gd name="T41" fmla="*/ 1 h 116"/>
                <a:gd name="T42" fmla="*/ 0 w 102"/>
                <a:gd name="T43" fmla="*/ 1 h 116"/>
                <a:gd name="T44" fmla="*/ 1 w 102"/>
                <a:gd name="T45" fmla="*/ 1 h 116"/>
                <a:gd name="T46" fmla="*/ 1 w 102"/>
                <a:gd name="T47" fmla="*/ 0 h 1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2"/>
                <a:gd name="T73" fmla="*/ 0 h 116"/>
                <a:gd name="T74" fmla="*/ 102 w 102"/>
                <a:gd name="T75" fmla="*/ 116 h 1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2" h="116">
                  <a:moveTo>
                    <a:pt x="23" y="0"/>
                  </a:moveTo>
                  <a:lnTo>
                    <a:pt x="20" y="11"/>
                  </a:lnTo>
                  <a:lnTo>
                    <a:pt x="17" y="25"/>
                  </a:lnTo>
                  <a:lnTo>
                    <a:pt x="16" y="37"/>
                  </a:lnTo>
                  <a:lnTo>
                    <a:pt x="16" y="49"/>
                  </a:lnTo>
                  <a:lnTo>
                    <a:pt x="19" y="65"/>
                  </a:lnTo>
                  <a:lnTo>
                    <a:pt x="24" y="78"/>
                  </a:lnTo>
                  <a:lnTo>
                    <a:pt x="32" y="86"/>
                  </a:lnTo>
                  <a:lnTo>
                    <a:pt x="47" y="93"/>
                  </a:lnTo>
                  <a:lnTo>
                    <a:pt x="65" y="97"/>
                  </a:lnTo>
                  <a:lnTo>
                    <a:pt x="82" y="95"/>
                  </a:lnTo>
                  <a:lnTo>
                    <a:pt x="102" y="91"/>
                  </a:lnTo>
                  <a:lnTo>
                    <a:pt x="79" y="113"/>
                  </a:lnTo>
                  <a:lnTo>
                    <a:pt x="66" y="116"/>
                  </a:lnTo>
                  <a:lnTo>
                    <a:pt x="50" y="115"/>
                  </a:lnTo>
                  <a:lnTo>
                    <a:pt x="37" y="111"/>
                  </a:lnTo>
                  <a:lnTo>
                    <a:pt x="25" y="106"/>
                  </a:lnTo>
                  <a:lnTo>
                    <a:pt x="16" y="97"/>
                  </a:lnTo>
                  <a:lnTo>
                    <a:pt x="7" y="86"/>
                  </a:lnTo>
                  <a:lnTo>
                    <a:pt x="3" y="74"/>
                  </a:lnTo>
                  <a:lnTo>
                    <a:pt x="0" y="59"/>
                  </a:lnTo>
                  <a:lnTo>
                    <a:pt x="0" y="45"/>
                  </a:lnTo>
                  <a:lnTo>
                    <a:pt x="4" y="28"/>
                  </a:lnTo>
                  <a:lnTo>
                    <a:pt x="2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3" name="Freeform 83"/>
            <p:cNvSpPr>
              <a:spLocks/>
            </p:cNvSpPr>
            <p:nvPr/>
          </p:nvSpPr>
          <p:spPr bwMode="auto">
            <a:xfrm>
              <a:off x="4826" y="2466"/>
              <a:ext cx="38" cy="43"/>
            </a:xfrm>
            <a:custGeom>
              <a:avLst/>
              <a:gdLst>
                <a:gd name="T0" fmla="*/ 1 w 76"/>
                <a:gd name="T1" fmla="*/ 0 h 84"/>
                <a:gd name="T2" fmla="*/ 1 w 76"/>
                <a:gd name="T3" fmla="*/ 1 h 84"/>
                <a:gd name="T4" fmla="*/ 0 w 76"/>
                <a:gd name="T5" fmla="*/ 1 h 84"/>
                <a:gd name="T6" fmla="*/ 1 w 76"/>
                <a:gd name="T7" fmla="*/ 1 h 84"/>
                <a:gd name="T8" fmla="*/ 1 w 76"/>
                <a:gd name="T9" fmla="*/ 1 h 84"/>
                <a:gd name="T10" fmla="*/ 1 w 76"/>
                <a:gd name="T11" fmla="*/ 1 h 84"/>
                <a:gd name="T12" fmla="*/ 1 w 76"/>
                <a:gd name="T13" fmla="*/ 1 h 84"/>
                <a:gd name="T14" fmla="*/ 1 w 76"/>
                <a:gd name="T15" fmla="*/ 1 h 84"/>
                <a:gd name="T16" fmla="*/ 1 w 76"/>
                <a:gd name="T17" fmla="*/ 1 h 84"/>
                <a:gd name="T18" fmla="*/ 1 w 76"/>
                <a:gd name="T19" fmla="*/ 1 h 84"/>
                <a:gd name="T20" fmla="*/ 1 w 76"/>
                <a:gd name="T21" fmla="*/ 1 h 84"/>
                <a:gd name="T22" fmla="*/ 1 w 76"/>
                <a:gd name="T23" fmla="*/ 1 h 84"/>
                <a:gd name="T24" fmla="*/ 1 w 76"/>
                <a:gd name="T25" fmla="*/ 1 h 84"/>
                <a:gd name="T26" fmla="*/ 1 w 76"/>
                <a:gd name="T27" fmla="*/ 1 h 84"/>
                <a:gd name="T28" fmla="*/ 1 w 76"/>
                <a:gd name="T29" fmla="*/ 0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
                <a:gd name="T46" fmla="*/ 0 h 84"/>
                <a:gd name="T47" fmla="*/ 76 w 76"/>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 h="84">
                  <a:moveTo>
                    <a:pt x="41" y="0"/>
                  </a:moveTo>
                  <a:lnTo>
                    <a:pt x="2" y="51"/>
                  </a:lnTo>
                  <a:lnTo>
                    <a:pt x="0" y="59"/>
                  </a:lnTo>
                  <a:lnTo>
                    <a:pt x="1" y="68"/>
                  </a:lnTo>
                  <a:lnTo>
                    <a:pt x="4" y="76"/>
                  </a:lnTo>
                  <a:lnTo>
                    <a:pt x="10" y="82"/>
                  </a:lnTo>
                  <a:lnTo>
                    <a:pt x="19" y="84"/>
                  </a:lnTo>
                  <a:lnTo>
                    <a:pt x="28" y="83"/>
                  </a:lnTo>
                  <a:lnTo>
                    <a:pt x="76" y="40"/>
                  </a:lnTo>
                  <a:lnTo>
                    <a:pt x="66" y="36"/>
                  </a:lnTo>
                  <a:lnTo>
                    <a:pt x="57" y="31"/>
                  </a:lnTo>
                  <a:lnTo>
                    <a:pt x="50" y="24"/>
                  </a:lnTo>
                  <a:lnTo>
                    <a:pt x="45" y="17"/>
                  </a:lnTo>
                  <a:lnTo>
                    <a:pt x="42" y="9"/>
                  </a:lnTo>
                  <a:lnTo>
                    <a:pt x="41"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7" name="Group 84"/>
          <p:cNvGrpSpPr>
            <a:grpSpLocks/>
          </p:cNvGrpSpPr>
          <p:nvPr/>
        </p:nvGrpSpPr>
        <p:grpSpPr bwMode="auto">
          <a:xfrm>
            <a:off x="7475538" y="3667125"/>
            <a:ext cx="1365250" cy="463550"/>
            <a:chOff x="4866" y="2318"/>
            <a:chExt cx="538" cy="284"/>
          </a:xfrm>
        </p:grpSpPr>
        <p:grpSp>
          <p:nvGrpSpPr>
            <p:cNvPr id="25704" name="Group 85"/>
            <p:cNvGrpSpPr>
              <a:grpSpLocks/>
            </p:cNvGrpSpPr>
            <p:nvPr/>
          </p:nvGrpSpPr>
          <p:grpSpPr bwMode="auto">
            <a:xfrm>
              <a:off x="4866" y="2318"/>
              <a:ext cx="538" cy="284"/>
              <a:chOff x="4866" y="2318"/>
              <a:chExt cx="538" cy="284"/>
            </a:xfrm>
          </p:grpSpPr>
          <p:grpSp>
            <p:nvGrpSpPr>
              <p:cNvPr id="25707" name="Group 86"/>
              <p:cNvGrpSpPr>
                <a:grpSpLocks/>
              </p:cNvGrpSpPr>
              <p:nvPr/>
            </p:nvGrpSpPr>
            <p:grpSpPr bwMode="auto">
              <a:xfrm>
                <a:off x="4866" y="2401"/>
                <a:ext cx="528" cy="201"/>
                <a:chOff x="4866" y="2401"/>
                <a:chExt cx="528" cy="201"/>
              </a:xfrm>
            </p:grpSpPr>
            <p:grpSp>
              <p:nvGrpSpPr>
                <p:cNvPr id="25712" name="Group 87"/>
                <p:cNvGrpSpPr>
                  <a:grpSpLocks/>
                </p:cNvGrpSpPr>
                <p:nvPr/>
              </p:nvGrpSpPr>
              <p:grpSpPr bwMode="auto">
                <a:xfrm>
                  <a:off x="4866" y="2527"/>
                  <a:ext cx="33" cy="75"/>
                  <a:chOff x="4866" y="2527"/>
                  <a:chExt cx="33" cy="75"/>
                </a:xfrm>
              </p:grpSpPr>
              <p:sp>
                <p:nvSpPr>
                  <p:cNvPr id="25719" name="Freeform 88"/>
                  <p:cNvSpPr>
                    <a:spLocks/>
                  </p:cNvSpPr>
                  <p:nvPr/>
                </p:nvSpPr>
                <p:spPr bwMode="auto">
                  <a:xfrm>
                    <a:off x="4890"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Freeform 89"/>
                  <p:cNvSpPr>
                    <a:spLocks/>
                  </p:cNvSpPr>
                  <p:nvPr/>
                </p:nvSpPr>
                <p:spPr bwMode="auto">
                  <a:xfrm>
                    <a:off x="4866"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1" name="Freeform 90"/>
                  <p:cNvSpPr>
                    <a:spLocks/>
                  </p:cNvSpPr>
                  <p:nvPr/>
                </p:nvSpPr>
                <p:spPr bwMode="auto">
                  <a:xfrm>
                    <a:off x="4866"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713" name="Freeform 91"/>
                <p:cNvSpPr>
                  <a:spLocks/>
                </p:cNvSpPr>
                <p:nvPr/>
              </p:nvSpPr>
              <p:spPr bwMode="auto">
                <a:xfrm>
                  <a:off x="4885"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Freeform 92"/>
                <p:cNvSpPr>
                  <a:spLocks/>
                </p:cNvSpPr>
                <p:nvPr/>
              </p:nvSpPr>
              <p:spPr bwMode="auto">
                <a:xfrm>
                  <a:off x="5258"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5" name="Freeform 93"/>
                <p:cNvSpPr>
                  <a:spLocks/>
                </p:cNvSpPr>
                <p:nvPr/>
              </p:nvSpPr>
              <p:spPr bwMode="auto">
                <a:xfrm>
                  <a:off x="5245"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Freeform 94"/>
                <p:cNvSpPr>
                  <a:spLocks/>
                </p:cNvSpPr>
                <p:nvPr/>
              </p:nvSpPr>
              <p:spPr bwMode="auto">
                <a:xfrm>
                  <a:off x="5321"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7" name="Freeform 95"/>
                <p:cNvSpPr>
                  <a:spLocks/>
                </p:cNvSpPr>
                <p:nvPr/>
              </p:nvSpPr>
              <p:spPr bwMode="auto">
                <a:xfrm>
                  <a:off x="5326"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Freeform 96"/>
                <p:cNvSpPr>
                  <a:spLocks/>
                </p:cNvSpPr>
                <p:nvPr/>
              </p:nvSpPr>
              <p:spPr bwMode="auto">
                <a:xfrm>
                  <a:off x="4885"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708" name="Group 97"/>
              <p:cNvGrpSpPr>
                <a:grpSpLocks/>
              </p:cNvGrpSpPr>
              <p:nvPr/>
            </p:nvGrpSpPr>
            <p:grpSpPr bwMode="auto">
              <a:xfrm>
                <a:off x="5099" y="2318"/>
                <a:ext cx="305" cy="265"/>
                <a:chOff x="5099" y="2318"/>
                <a:chExt cx="305" cy="265"/>
              </a:xfrm>
            </p:grpSpPr>
            <p:sp>
              <p:nvSpPr>
                <p:cNvPr id="25709" name="Freeform 98"/>
                <p:cNvSpPr>
                  <a:spLocks/>
                </p:cNvSpPr>
                <p:nvPr/>
              </p:nvSpPr>
              <p:spPr bwMode="auto">
                <a:xfrm>
                  <a:off x="5100"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Freeform 99"/>
                <p:cNvSpPr>
                  <a:spLocks/>
                </p:cNvSpPr>
                <p:nvPr/>
              </p:nvSpPr>
              <p:spPr bwMode="auto">
                <a:xfrm>
                  <a:off x="5102"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1" name="Freeform 100"/>
                <p:cNvSpPr>
                  <a:spLocks/>
                </p:cNvSpPr>
                <p:nvPr/>
              </p:nvSpPr>
              <p:spPr bwMode="auto">
                <a:xfrm>
                  <a:off x="5099"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5705" name="Freeform 101"/>
            <p:cNvSpPr>
              <a:spLocks/>
            </p:cNvSpPr>
            <p:nvPr/>
          </p:nvSpPr>
          <p:spPr bwMode="auto">
            <a:xfrm>
              <a:off x="5033"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Freeform 102"/>
            <p:cNvSpPr>
              <a:spLocks/>
            </p:cNvSpPr>
            <p:nvPr/>
          </p:nvSpPr>
          <p:spPr bwMode="auto">
            <a:xfrm>
              <a:off x="5049"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746" name="Group 103"/>
          <p:cNvGrpSpPr>
            <a:grpSpLocks/>
          </p:cNvGrpSpPr>
          <p:nvPr/>
        </p:nvGrpSpPr>
        <p:grpSpPr bwMode="auto">
          <a:xfrm>
            <a:off x="1600200" y="4495800"/>
            <a:ext cx="1600200" cy="527050"/>
            <a:chOff x="882" y="2318"/>
            <a:chExt cx="538" cy="284"/>
          </a:xfrm>
        </p:grpSpPr>
        <p:grpSp>
          <p:nvGrpSpPr>
            <p:cNvPr id="25686" name="Group 104"/>
            <p:cNvGrpSpPr>
              <a:grpSpLocks/>
            </p:cNvGrpSpPr>
            <p:nvPr/>
          </p:nvGrpSpPr>
          <p:grpSpPr bwMode="auto">
            <a:xfrm>
              <a:off x="882" y="2318"/>
              <a:ext cx="538" cy="284"/>
              <a:chOff x="882" y="2318"/>
              <a:chExt cx="538" cy="284"/>
            </a:xfrm>
          </p:grpSpPr>
          <p:grpSp>
            <p:nvGrpSpPr>
              <p:cNvPr id="25689" name="Group 105"/>
              <p:cNvGrpSpPr>
                <a:grpSpLocks/>
              </p:cNvGrpSpPr>
              <p:nvPr/>
            </p:nvGrpSpPr>
            <p:grpSpPr bwMode="auto">
              <a:xfrm>
                <a:off x="882" y="2401"/>
                <a:ext cx="528" cy="201"/>
                <a:chOff x="882" y="2401"/>
                <a:chExt cx="528" cy="201"/>
              </a:xfrm>
            </p:grpSpPr>
            <p:grpSp>
              <p:nvGrpSpPr>
                <p:cNvPr id="25694" name="Group 106"/>
                <p:cNvGrpSpPr>
                  <a:grpSpLocks/>
                </p:cNvGrpSpPr>
                <p:nvPr/>
              </p:nvGrpSpPr>
              <p:grpSpPr bwMode="auto">
                <a:xfrm>
                  <a:off x="882" y="2527"/>
                  <a:ext cx="33" cy="75"/>
                  <a:chOff x="882" y="2527"/>
                  <a:chExt cx="33" cy="75"/>
                </a:xfrm>
              </p:grpSpPr>
              <p:sp>
                <p:nvSpPr>
                  <p:cNvPr id="25701" name="Freeform 107"/>
                  <p:cNvSpPr>
                    <a:spLocks/>
                  </p:cNvSpPr>
                  <p:nvPr/>
                </p:nvSpPr>
                <p:spPr bwMode="auto">
                  <a:xfrm>
                    <a:off x="906"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Freeform 108"/>
                  <p:cNvSpPr>
                    <a:spLocks/>
                  </p:cNvSpPr>
                  <p:nvPr/>
                </p:nvSpPr>
                <p:spPr bwMode="auto">
                  <a:xfrm>
                    <a:off x="882"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3" name="Freeform 109"/>
                  <p:cNvSpPr>
                    <a:spLocks/>
                  </p:cNvSpPr>
                  <p:nvPr/>
                </p:nvSpPr>
                <p:spPr bwMode="auto">
                  <a:xfrm>
                    <a:off x="882"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695" name="Freeform 110"/>
                <p:cNvSpPr>
                  <a:spLocks/>
                </p:cNvSpPr>
                <p:nvPr/>
              </p:nvSpPr>
              <p:spPr bwMode="auto">
                <a:xfrm>
                  <a:off x="901"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Freeform 111"/>
                <p:cNvSpPr>
                  <a:spLocks/>
                </p:cNvSpPr>
                <p:nvPr/>
              </p:nvSpPr>
              <p:spPr bwMode="auto">
                <a:xfrm>
                  <a:off x="1274"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7" name="Freeform 112"/>
                <p:cNvSpPr>
                  <a:spLocks/>
                </p:cNvSpPr>
                <p:nvPr/>
              </p:nvSpPr>
              <p:spPr bwMode="auto">
                <a:xfrm>
                  <a:off x="1261"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Freeform 113"/>
                <p:cNvSpPr>
                  <a:spLocks/>
                </p:cNvSpPr>
                <p:nvPr/>
              </p:nvSpPr>
              <p:spPr bwMode="auto">
                <a:xfrm>
                  <a:off x="1337"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9" name="Freeform 114"/>
                <p:cNvSpPr>
                  <a:spLocks/>
                </p:cNvSpPr>
                <p:nvPr/>
              </p:nvSpPr>
              <p:spPr bwMode="auto">
                <a:xfrm>
                  <a:off x="1342"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Freeform 115"/>
                <p:cNvSpPr>
                  <a:spLocks/>
                </p:cNvSpPr>
                <p:nvPr/>
              </p:nvSpPr>
              <p:spPr bwMode="auto">
                <a:xfrm>
                  <a:off x="901"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90" name="Group 116"/>
              <p:cNvGrpSpPr>
                <a:grpSpLocks/>
              </p:cNvGrpSpPr>
              <p:nvPr/>
            </p:nvGrpSpPr>
            <p:grpSpPr bwMode="auto">
              <a:xfrm>
                <a:off x="1115" y="2318"/>
                <a:ext cx="305" cy="265"/>
                <a:chOff x="1115" y="2318"/>
                <a:chExt cx="305" cy="265"/>
              </a:xfrm>
            </p:grpSpPr>
            <p:sp>
              <p:nvSpPr>
                <p:cNvPr id="25691" name="Freeform 117"/>
                <p:cNvSpPr>
                  <a:spLocks/>
                </p:cNvSpPr>
                <p:nvPr/>
              </p:nvSpPr>
              <p:spPr bwMode="auto">
                <a:xfrm>
                  <a:off x="1116"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Freeform 118"/>
                <p:cNvSpPr>
                  <a:spLocks/>
                </p:cNvSpPr>
                <p:nvPr/>
              </p:nvSpPr>
              <p:spPr bwMode="auto">
                <a:xfrm>
                  <a:off x="1118"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3" name="Freeform 119"/>
                <p:cNvSpPr>
                  <a:spLocks/>
                </p:cNvSpPr>
                <p:nvPr/>
              </p:nvSpPr>
              <p:spPr bwMode="auto">
                <a:xfrm>
                  <a:off x="1115"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5687" name="Freeform 120"/>
            <p:cNvSpPr>
              <a:spLocks/>
            </p:cNvSpPr>
            <p:nvPr/>
          </p:nvSpPr>
          <p:spPr bwMode="auto">
            <a:xfrm>
              <a:off x="1049"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8" name="Freeform 121"/>
            <p:cNvSpPr>
              <a:spLocks/>
            </p:cNvSpPr>
            <p:nvPr/>
          </p:nvSpPr>
          <p:spPr bwMode="auto">
            <a:xfrm>
              <a:off x="1065"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751" name="Group 122"/>
          <p:cNvGrpSpPr>
            <a:grpSpLocks/>
          </p:cNvGrpSpPr>
          <p:nvPr/>
        </p:nvGrpSpPr>
        <p:grpSpPr bwMode="auto">
          <a:xfrm>
            <a:off x="1371600" y="3505200"/>
            <a:ext cx="1600200" cy="527050"/>
            <a:chOff x="882" y="2318"/>
            <a:chExt cx="538" cy="284"/>
          </a:xfrm>
        </p:grpSpPr>
        <p:grpSp>
          <p:nvGrpSpPr>
            <p:cNvPr id="25668" name="Group 123"/>
            <p:cNvGrpSpPr>
              <a:grpSpLocks/>
            </p:cNvGrpSpPr>
            <p:nvPr/>
          </p:nvGrpSpPr>
          <p:grpSpPr bwMode="auto">
            <a:xfrm>
              <a:off x="882" y="2318"/>
              <a:ext cx="538" cy="284"/>
              <a:chOff x="882" y="2318"/>
              <a:chExt cx="538" cy="284"/>
            </a:xfrm>
          </p:grpSpPr>
          <p:grpSp>
            <p:nvGrpSpPr>
              <p:cNvPr id="25671" name="Group 124"/>
              <p:cNvGrpSpPr>
                <a:grpSpLocks/>
              </p:cNvGrpSpPr>
              <p:nvPr/>
            </p:nvGrpSpPr>
            <p:grpSpPr bwMode="auto">
              <a:xfrm>
                <a:off x="882" y="2401"/>
                <a:ext cx="528" cy="201"/>
                <a:chOff x="882" y="2401"/>
                <a:chExt cx="528" cy="201"/>
              </a:xfrm>
            </p:grpSpPr>
            <p:grpSp>
              <p:nvGrpSpPr>
                <p:cNvPr id="25676" name="Group 125"/>
                <p:cNvGrpSpPr>
                  <a:grpSpLocks/>
                </p:cNvGrpSpPr>
                <p:nvPr/>
              </p:nvGrpSpPr>
              <p:grpSpPr bwMode="auto">
                <a:xfrm>
                  <a:off x="882" y="2527"/>
                  <a:ext cx="33" cy="75"/>
                  <a:chOff x="882" y="2527"/>
                  <a:chExt cx="33" cy="75"/>
                </a:xfrm>
              </p:grpSpPr>
              <p:sp>
                <p:nvSpPr>
                  <p:cNvPr id="25683" name="Freeform 126"/>
                  <p:cNvSpPr>
                    <a:spLocks/>
                  </p:cNvSpPr>
                  <p:nvPr/>
                </p:nvSpPr>
                <p:spPr bwMode="auto">
                  <a:xfrm>
                    <a:off x="906"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4" name="Freeform 127"/>
                  <p:cNvSpPr>
                    <a:spLocks/>
                  </p:cNvSpPr>
                  <p:nvPr/>
                </p:nvSpPr>
                <p:spPr bwMode="auto">
                  <a:xfrm>
                    <a:off x="882"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5" name="Freeform 128"/>
                  <p:cNvSpPr>
                    <a:spLocks/>
                  </p:cNvSpPr>
                  <p:nvPr/>
                </p:nvSpPr>
                <p:spPr bwMode="auto">
                  <a:xfrm>
                    <a:off x="882"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677" name="Freeform 129"/>
                <p:cNvSpPr>
                  <a:spLocks/>
                </p:cNvSpPr>
                <p:nvPr/>
              </p:nvSpPr>
              <p:spPr bwMode="auto">
                <a:xfrm>
                  <a:off x="901"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8" name="Freeform 130"/>
                <p:cNvSpPr>
                  <a:spLocks/>
                </p:cNvSpPr>
                <p:nvPr/>
              </p:nvSpPr>
              <p:spPr bwMode="auto">
                <a:xfrm>
                  <a:off x="1274"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Freeform 131"/>
                <p:cNvSpPr>
                  <a:spLocks/>
                </p:cNvSpPr>
                <p:nvPr/>
              </p:nvSpPr>
              <p:spPr bwMode="auto">
                <a:xfrm>
                  <a:off x="1261"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0" name="Freeform 132"/>
                <p:cNvSpPr>
                  <a:spLocks/>
                </p:cNvSpPr>
                <p:nvPr/>
              </p:nvSpPr>
              <p:spPr bwMode="auto">
                <a:xfrm>
                  <a:off x="1337"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1" name="Freeform 133"/>
                <p:cNvSpPr>
                  <a:spLocks/>
                </p:cNvSpPr>
                <p:nvPr/>
              </p:nvSpPr>
              <p:spPr bwMode="auto">
                <a:xfrm>
                  <a:off x="1342"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2" name="Freeform 134"/>
                <p:cNvSpPr>
                  <a:spLocks/>
                </p:cNvSpPr>
                <p:nvPr/>
              </p:nvSpPr>
              <p:spPr bwMode="auto">
                <a:xfrm>
                  <a:off x="901"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72" name="Group 135"/>
              <p:cNvGrpSpPr>
                <a:grpSpLocks/>
              </p:cNvGrpSpPr>
              <p:nvPr/>
            </p:nvGrpSpPr>
            <p:grpSpPr bwMode="auto">
              <a:xfrm>
                <a:off x="1115" y="2318"/>
                <a:ext cx="305" cy="265"/>
                <a:chOff x="1115" y="2318"/>
                <a:chExt cx="305" cy="265"/>
              </a:xfrm>
            </p:grpSpPr>
            <p:sp>
              <p:nvSpPr>
                <p:cNvPr id="25673" name="Freeform 136"/>
                <p:cNvSpPr>
                  <a:spLocks/>
                </p:cNvSpPr>
                <p:nvPr/>
              </p:nvSpPr>
              <p:spPr bwMode="auto">
                <a:xfrm>
                  <a:off x="1116"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4" name="Freeform 137"/>
                <p:cNvSpPr>
                  <a:spLocks/>
                </p:cNvSpPr>
                <p:nvPr/>
              </p:nvSpPr>
              <p:spPr bwMode="auto">
                <a:xfrm>
                  <a:off x="1118"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Freeform 138"/>
                <p:cNvSpPr>
                  <a:spLocks/>
                </p:cNvSpPr>
                <p:nvPr/>
              </p:nvSpPr>
              <p:spPr bwMode="auto">
                <a:xfrm>
                  <a:off x="1115"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5669" name="Freeform 139"/>
            <p:cNvSpPr>
              <a:spLocks/>
            </p:cNvSpPr>
            <p:nvPr/>
          </p:nvSpPr>
          <p:spPr bwMode="auto">
            <a:xfrm>
              <a:off x="1049"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0" name="Freeform 140"/>
            <p:cNvSpPr>
              <a:spLocks/>
            </p:cNvSpPr>
            <p:nvPr/>
          </p:nvSpPr>
          <p:spPr bwMode="auto">
            <a:xfrm>
              <a:off x="1065"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756" name="Group 141"/>
          <p:cNvGrpSpPr>
            <a:grpSpLocks/>
          </p:cNvGrpSpPr>
          <p:nvPr/>
        </p:nvGrpSpPr>
        <p:grpSpPr bwMode="auto">
          <a:xfrm>
            <a:off x="4421188" y="2514600"/>
            <a:ext cx="1524000" cy="793750"/>
            <a:chOff x="874" y="2142"/>
            <a:chExt cx="519" cy="404"/>
          </a:xfrm>
        </p:grpSpPr>
        <p:sp>
          <p:nvSpPr>
            <p:cNvPr id="25653" name="Freeform 142"/>
            <p:cNvSpPr>
              <a:spLocks/>
            </p:cNvSpPr>
            <p:nvPr/>
          </p:nvSpPr>
          <p:spPr bwMode="auto">
            <a:xfrm>
              <a:off x="879"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4" name="Freeform 143"/>
            <p:cNvSpPr>
              <a:spLocks/>
            </p:cNvSpPr>
            <p:nvPr/>
          </p:nvSpPr>
          <p:spPr bwMode="auto">
            <a:xfrm>
              <a:off x="874"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5" name="Freeform 144"/>
            <p:cNvSpPr>
              <a:spLocks/>
            </p:cNvSpPr>
            <p:nvPr/>
          </p:nvSpPr>
          <p:spPr bwMode="auto">
            <a:xfrm>
              <a:off x="889"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656" name="Group 145"/>
            <p:cNvGrpSpPr>
              <a:grpSpLocks/>
            </p:cNvGrpSpPr>
            <p:nvPr/>
          </p:nvGrpSpPr>
          <p:grpSpPr bwMode="auto">
            <a:xfrm>
              <a:off x="893" y="2142"/>
              <a:ext cx="500" cy="385"/>
              <a:chOff x="893" y="2142"/>
              <a:chExt cx="500" cy="385"/>
            </a:xfrm>
          </p:grpSpPr>
          <p:sp>
            <p:nvSpPr>
              <p:cNvPr id="25657" name="Freeform 146"/>
              <p:cNvSpPr>
                <a:spLocks/>
              </p:cNvSpPr>
              <p:nvPr/>
            </p:nvSpPr>
            <p:spPr bwMode="auto">
              <a:xfrm>
                <a:off x="893"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8" name="Freeform 147"/>
              <p:cNvSpPr>
                <a:spLocks/>
              </p:cNvSpPr>
              <p:nvPr/>
            </p:nvSpPr>
            <p:spPr bwMode="auto">
              <a:xfrm>
                <a:off x="1209"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9" name="Freeform 148"/>
              <p:cNvSpPr>
                <a:spLocks/>
              </p:cNvSpPr>
              <p:nvPr/>
            </p:nvSpPr>
            <p:spPr bwMode="auto">
              <a:xfrm>
                <a:off x="1207"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0" name="Freeform 149"/>
              <p:cNvSpPr>
                <a:spLocks/>
              </p:cNvSpPr>
              <p:nvPr/>
            </p:nvSpPr>
            <p:spPr bwMode="auto">
              <a:xfrm>
                <a:off x="1269"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1" name="Freeform 150"/>
              <p:cNvSpPr>
                <a:spLocks/>
              </p:cNvSpPr>
              <p:nvPr/>
            </p:nvSpPr>
            <p:spPr bwMode="auto">
              <a:xfrm>
                <a:off x="1270"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2" name="Freeform 151"/>
              <p:cNvSpPr>
                <a:spLocks/>
              </p:cNvSpPr>
              <p:nvPr/>
            </p:nvSpPr>
            <p:spPr bwMode="auto">
              <a:xfrm>
                <a:off x="1077"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3" name="Freeform 152"/>
              <p:cNvSpPr>
                <a:spLocks/>
              </p:cNvSpPr>
              <p:nvPr/>
            </p:nvSpPr>
            <p:spPr bwMode="auto">
              <a:xfrm>
                <a:off x="1085"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4" name="Freeform 153"/>
              <p:cNvSpPr>
                <a:spLocks/>
              </p:cNvSpPr>
              <p:nvPr/>
            </p:nvSpPr>
            <p:spPr bwMode="auto">
              <a:xfrm>
                <a:off x="1090"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Freeform 154"/>
              <p:cNvSpPr>
                <a:spLocks/>
              </p:cNvSpPr>
              <p:nvPr/>
            </p:nvSpPr>
            <p:spPr bwMode="auto">
              <a:xfrm>
                <a:off x="1024"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6" name="Freeform 155"/>
              <p:cNvSpPr>
                <a:spLocks/>
              </p:cNvSpPr>
              <p:nvPr/>
            </p:nvSpPr>
            <p:spPr bwMode="auto">
              <a:xfrm>
                <a:off x="1037"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Freeform 156"/>
              <p:cNvSpPr>
                <a:spLocks/>
              </p:cNvSpPr>
              <p:nvPr/>
            </p:nvSpPr>
            <p:spPr bwMode="auto">
              <a:xfrm>
                <a:off x="893"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72" name="Text Box 157"/>
          <p:cNvSpPr txBox="1">
            <a:spLocks noChangeArrowheads="1"/>
          </p:cNvSpPr>
          <p:nvPr/>
        </p:nvSpPr>
        <p:spPr bwMode="auto">
          <a:xfrm>
            <a:off x="457200" y="5486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Arial" panose="020B0604020202020204" pitchFamily="34" charset="0"/>
              </a:rPr>
              <a:t>Akurasi</a:t>
            </a:r>
          </a:p>
        </p:txBody>
      </p:sp>
      <p:sp>
        <p:nvSpPr>
          <p:cNvPr id="473" name="Text Box 158"/>
          <p:cNvSpPr txBox="1">
            <a:spLocks noChangeArrowheads="1"/>
          </p:cNvSpPr>
          <p:nvPr/>
        </p:nvSpPr>
        <p:spPr bwMode="auto">
          <a:xfrm>
            <a:off x="3506788" y="56388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Arial" panose="020B0604020202020204" pitchFamily="34" charset="0"/>
              </a:rPr>
              <a:t>Presisi</a:t>
            </a:r>
          </a:p>
        </p:txBody>
      </p:sp>
      <p:sp>
        <p:nvSpPr>
          <p:cNvPr id="474" name="Text Box 159"/>
          <p:cNvSpPr txBox="1">
            <a:spLocks noChangeArrowheads="1"/>
          </p:cNvSpPr>
          <p:nvPr/>
        </p:nvSpPr>
        <p:spPr bwMode="auto">
          <a:xfrm>
            <a:off x="6324600" y="56388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Akurasi &amp; Presisi</a:t>
            </a:r>
          </a:p>
        </p:txBody>
      </p:sp>
      <p:grpSp>
        <p:nvGrpSpPr>
          <p:cNvPr id="23758" name="Group 160"/>
          <p:cNvGrpSpPr>
            <a:grpSpLocks/>
          </p:cNvGrpSpPr>
          <p:nvPr/>
        </p:nvGrpSpPr>
        <p:grpSpPr bwMode="auto">
          <a:xfrm>
            <a:off x="4497388" y="2590800"/>
            <a:ext cx="1524000" cy="793750"/>
            <a:chOff x="874" y="2142"/>
            <a:chExt cx="519" cy="404"/>
          </a:xfrm>
        </p:grpSpPr>
        <p:sp>
          <p:nvSpPr>
            <p:cNvPr id="25638" name="Freeform 161"/>
            <p:cNvSpPr>
              <a:spLocks/>
            </p:cNvSpPr>
            <p:nvPr/>
          </p:nvSpPr>
          <p:spPr bwMode="auto">
            <a:xfrm>
              <a:off x="879"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9" name="Freeform 162"/>
            <p:cNvSpPr>
              <a:spLocks/>
            </p:cNvSpPr>
            <p:nvPr/>
          </p:nvSpPr>
          <p:spPr bwMode="auto">
            <a:xfrm>
              <a:off x="874"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0" name="Freeform 163"/>
            <p:cNvSpPr>
              <a:spLocks/>
            </p:cNvSpPr>
            <p:nvPr/>
          </p:nvSpPr>
          <p:spPr bwMode="auto">
            <a:xfrm>
              <a:off x="889"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641" name="Group 164"/>
            <p:cNvGrpSpPr>
              <a:grpSpLocks/>
            </p:cNvGrpSpPr>
            <p:nvPr/>
          </p:nvGrpSpPr>
          <p:grpSpPr bwMode="auto">
            <a:xfrm>
              <a:off x="893" y="2142"/>
              <a:ext cx="500" cy="385"/>
              <a:chOff x="893" y="2142"/>
              <a:chExt cx="500" cy="385"/>
            </a:xfrm>
          </p:grpSpPr>
          <p:sp>
            <p:nvSpPr>
              <p:cNvPr id="25642" name="Freeform 165"/>
              <p:cNvSpPr>
                <a:spLocks/>
              </p:cNvSpPr>
              <p:nvPr/>
            </p:nvSpPr>
            <p:spPr bwMode="auto">
              <a:xfrm>
                <a:off x="893"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3" name="Freeform 166"/>
              <p:cNvSpPr>
                <a:spLocks/>
              </p:cNvSpPr>
              <p:nvPr/>
            </p:nvSpPr>
            <p:spPr bwMode="auto">
              <a:xfrm>
                <a:off x="1209"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4" name="Freeform 167"/>
              <p:cNvSpPr>
                <a:spLocks/>
              </p:cNvSpPr>
              <p:nvPr/>
            </p:nvSpPr>
            <p:spPr bwMode="auto">
              <a:xfrm>
                <a:off x="1207"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5" name="Freeform 168"/>
              <p:cNvSpPr>
                <a:spLocks/>
              </p:cNvSpPr>
              <p:nvPr/>
            </p:nvSpPr>
            <p:spPr bwMode="auto">
              <a:xfrm>
                <a:off x="1269"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6" name="Freeform 169"/>
              <p:cNvSpPr>
                <a:spLocks/>
              </p:cNvSpPr>
              <p:nvPr/>
            </p:nvSpPr>
            <p:spPr bwMode="auto">
              <a:xfrm>
                <a:off x="1270"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7" name="Freeform 170"/>
              <p:cNvSpPr>
                <a:spLocks/>
              </p:cNvSpPr>
              <p:nvPr/>
            </p:nvSpPr>
            <p:spPr bwMode="auto">
              <a:xfrm>
                <a:off x="1077"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8" name="Freeform 171"/>
              <p:cNvSpPr>
                <a:spLocks/>
              </p:cNvSpPr>
              <p:nvPr/>
            </p:nvSpPr>
            <p:spPr bwMode="auto">
              <a:xfrm>
                <a:off x="1085"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9" name="Freeform 172"/>
              <p:cNvSpPr>
                <a:spLocks/>
              </p:cNvSpPr>
              <p:nvPr/>
            </p:nvSpPr>
            <p:spPr bwMode="auto">
              <a:xfrm>
                <a:off x="1090"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0" name="Freeform 173"/>
              <p:cNvSpPr>
                <a:spLocks/>
              </p:cNvSpPr>
              <p:nvPr/>
            </p:nvSpPr>
            <p:spPr bwMode="auto">
              <a:xfrm>
                <a:off x="1024"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1" name="Freeform 174"/>
              <p:cNvSpPr>
                <a:spLocks/>
              </p:cNvSpPr>
              <p:nvPr/>
            </p:nvSpPr>
            <p:spPr bwMode="auto">
              <a:xfrm>
                <a:off x="1037"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2" name="Freeform 175"/>
              <p:cNvSpPr>
                <a:spLocks/>
              </p:cNvSpPr>
              <p:nvPr/>
            </p:nvSpPr>
            <p:spPr bwMode="auto">
              <a:xfrm>
                <a:off x="893"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23760" name="Group 176"/>
          <p:cNvGrpSpPr>
            <a:grpSpLocks/>
          </p:cNvGrpSpPr>
          <p:nvPr/>
        </p:nvGrpSpPr>
        <p:grpSpPr bwMode="auto">
          <a:xfrm>
            <a:off x="4344988" y="2590800"/>
            <a:ext cx="1524000" cy="793750"/>
            <a:chOff x="874" y="2142"/>
            <a:chExt cx="519" cy="404"/>
          </a:xfrm>
        </p:grpSpPr>
        <p:sp>
          <p:nvSpPr>
            <p:cNvPr id="25623" name="Freeform 177"/>
            <p:cNvSpPr>
              <a:spLocks/>
            </p:cNvSpPr>
            <p:nvPr/>
          </p:nvSpPr>
          <p:spPr bwMode="auto">
            <a:xfrm>
              <a:off x="879"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4" name="Freeform 178"/>
            <p:cNvSpPr>
              <a:spLocks/>
            </p:cNvSpPr>
            <p:nvPr/>
          </p:nvSpPr>
          <p:spPr bwMode="auto">
            <a:xfrm>
              <a:off x="874"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5" name="Freeform 179"/>
            <p:cNvSpPr>
              <a:spLocks/>
            </p:cNvSpPr>
            <p:nvPr/>
          </p:nvSpPr>
          <p:spPr bwMode="auto">
            <a:xfrm>
              <a:off x="889"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626" name="Group 180"/>
            <p:cNvGrpSpPr>
              <a:grpSpLocks/>
            </p:cNvGrpSpPr>
            <p:nvPr/>
          </p:nvGrpSpPr>
          <p:grpSpPr bwMode="auto">
            <a:xfrm>
              <a:off x="893" y="2142"/>
              <a:ext cx="500" cy="385"/>
              <a:chOff x="893" y="2142"/>
              <a:chExt cx="500" cy="385"/>
            </a:xfrm>
          </p:grpSpPr>
          <p:sp>
            <p:nvSpPr>
              <p:cNvPr id="25627" name="Freeform 181"/>
              <p:cNvSpPr>
                <a:spLocks/>
              </p:cNvSpPr>
              <p:nvPr/>
            </p:nvSpPr>
            <p:spPr bwMode="auto">
              <a:xfrm>
                <a:off x="893"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8" name="Freeform 182"/>
              <p:cNvSpPr>
                <a:spLocks/>
              </p:cNvSpPr>
              <p:nvPr/>
            </p:nvSpPr>
            <p:spPr bwMode="auto">
              <a:xfrm>
                <a:off x="1209"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9" name="Freeform 183"/>
              <p:cNvSpPr>
                <a:spLocks/>
              </p:cNvSpPr>
              <p:nvPr/>
            </p:nvSpPr>
            <p:spPr bwMode="auto">
              <a:xfrm>
                <a:off x="1207"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0" name="Freeform 184"/>
              <p:cNvSpPr>
                <a:spLocks/>
              </p:cNvSpPr>
              <p:nvPr/>
            </p:nvSpPr>
            <p:spPr bwMode="auto">
              <a:xfrm>
                <a:off x="1269"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1" name="Freeform 185"/>
              <p:cNvSpPr>
                <a:spLocks/>
              </p:cNvSpPr>
              <p:nvPr/>
            </p:nvSpPr>
            <p:spPr bwMode="auto">
              <a:xfrm>
                <a:off x="1270"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2" name="Freeform 186"/>
              <p:cNvSpPr>
                <a:spLocks/>
              </p:cNvSpPr>
              <p:nvPr/>
            </p:nvSpPr>
            <p:spPr bwMode="auto">
              <a:xfrm>
                <a:off x="1077"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3" name="Freeform 187"/>
              <p:cNvSpPr>
                <a:spLocks/>
              </p:cNvSpPr>
              <p:nvPr/>
            </p:nvSpPr>
            <p:spPr bwMode="auto">
              <a:xfrm>
                <a:off x="1085"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4" name="Freeform 188"/>
              <p:cNvSpPr>
                <a:spLocks/>
              </p:cNvSpPr>
              <p:nvPr/>
            </p:nvSpPr>
            <p:spPr bwMode="auto">
              <a:xfrm>
                <a:off x="1090"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5" name="Freeform 189"/>
              <p:cNvSpPr>
                <a:spLocks/>
              </p:cNvSpPr>
              <p:nvPr/>
            </p:nvSpPr>
            <p:spPr bwMode="auto">
              <a:xfrm>
                <a:off x="1024"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6" name="Freeform 190"/>
              <p:cNvSpPr>
                <a:spLocks/>
              </p:cNvSpPr>
              <p:nvPr/>
            </p:nvSpPr>
            <p:spPr bwMode="auto">
              <a:xfrm>
                <a:off x="1037"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7" name="Freeform 191"/>
              <p:cNvSpPr>
                <a:spLocks/>
              </p:cNvSpPr>
              <p:nvPr/>
            </p:nvSpPr>
            <p:spPr bwMode="auto">
              <a:xfrm>
                <a:off x="893"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25621"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057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2"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810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FE41DB3-169D-4FD0-B26D-043086291465}"/>
              </a:ext>
            </a:extLst>
          </p:cNvPr>
          <p:cNvSpPr>
            <a:spLocks noGrp="1"/>
          </p:cNvSpPr>
          <p:nvPr>
            <p:ph type="ftr" sz="quarter" idx="11"/>
          </p:nvPr>
        </p:nvSpPr>
        <p:spPr/>
        <p:txBody>
          <a:bodyPr/>
          <a:lstStyle/>
          <a:p>
            <a:pPr>
              <a:defRPr/>
            </a:pPr>
            <a:r>
              <a:rPr lang="en-US"/>
              <a:t>Caliper 01/Rev 01 (c)Copyright, sentral sistem, Juli 2020</a:t>
            </a:r>
          </a:p>
        </p:txBody>
      </p:sp>
      <p:sp>
        <p:nvSpPr>
          <p:cNvPr id="3" name="Slide Number Placeholder 2">
            <a:extLst>
              <a:ext uri="{FF2B5EF4-FFF2-40B4-BE49-F238E27FC236}">
                <a16:creationId xmlns:a16="http://schemas.microsoft.com/office/drawing/2014/main" id="{BC554623-F77F-4B9C-A85E-6EC08AB7952C}"/>
              </a:ext>
            </a:extLst>
          </p:cNvPr>
          <p:cNvSpPr>
            <a:spLocks noGrp="1"/>
          </p:cNvSpPr>
          <p:nvPr>
            <p:ph type="sldNum" sz="quarter" idx="12"/>
          </p:nvPr>
        </p:nvSpPr>
        <p:spPr/>
        <p:txBody>
          <a:bodyPr/>
          <a:lstStyle/>
          <a:p>
            <a:pPr>
              <a:defRPr/>
            </a:pPr>
            <a:fld id="{D2DB2A2B-0A4B-4B62-BDA5-2B72A4CE149F}" type="slidenum">
              <a:rPr lang="en-US" altLang="en-US" smtClean="0"/>
              <a:pPr>
                <a:defRPr/>
              </a:pPr>
              <a:t>9</a:t>
            </a:fld>
            <a:endParaRPr lang="en-US" altLang="en-US"/>
          </a:p>
        </p:txBody>
      </p:sp>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3751"/>
                                        </p:tgtEl>
                                        <p:attrNameLst>
                                          <p:attrName>style.visibility</p:attrName>
                                        </p:attrNameLst>
                                      </p:cBhvr>
                                      <p:to>
                                        <p:strVal val="visible"/>
                                      </p:to>
                                    </p:set>
                                    <p:anim calcmode="lin" valueType="num">
                                      <p:cBhvr additive="base">
                                        <p:cTn id="13" dur="500" fill="hold"/>
                                        <p:tgtEl>
                                          <p:spTgt spid="23751"/>
                                        </p:tgtEl>
                                        <p:attrNameLst>
                                          <p:attrName>ppt_x</p:attrName>
                                        </p:attrNameLst>
                                      </p:cBhvr>
                                      <p:tavLst>
                                        <p:tav tm="0">
                                          <p:val>
                                            <p:strVal val="1+#ppt_w/2"/>
                                          </p:val>
                                        </p:tav>
                                        <p:tav tm="100000">
                                          <p:val>
                                            <p:strVal val="#ppt_x"/>
                                          </p:val>
                                        </p:tav>
                                      </p:tavLst>
                                    </p:anim>
                                    <p:anim calcmode="lin" valueType="num">
                                      <p:cBhvr additive="base">
                                        <p:cTn id="14" dur="500" fill="hold"/>
                                        <p:tgtEl>
                                          <p:spTgt spid="2375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laser.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3746"/>
                                        </p:tgtEl>
                                        <p:attrNameLst>
                                          <p:attrName>style.visibility</p:attrName>
                                        </p:attrNameLst>
                                      </p:cBhvr>
                                      <p:to>
                                        <p:strVal val="visible"/>
                                      </p:to>
                                    </p:set>
                                    <p:anim calcmode="lin" valueType="num">
                                      <p:cBhvr additive="base">
                                        <p:cTn id="19" dur="500" fill="hold"/>
                                        <p:tgtEl>
                                          <p:spTgt spid="23746"/>
                                        </p:tgtEl>
                                        <p:attrNameLst>
                                          <p:attrName>ppt_x</p:attrName>
                                        </p:attrNameLst>
                                      </p:cBhvr>
                                      <p:tavLst>
                                        <p:tav tm="0">
                                          <p:val>
                                            <p:strVal val="1+#ppt_w/2"/>
                                          </p:val>
                                        </p:tav>
                                        <p:tav tm="100000">
                                          <p:val>
                                            <p:strVal val="#ppt_x"/>
                                          </p:val>
                                        </p:tav>
                                      </p:tavLst>
                                    </p:anim>
                                    <p:anim calcmode="lin" valueType="num">
                                      <p:cBhvr additive="base">
                                        <p:cTn id="20" dur="500" fill="hold"/>
                                        <p:tgtEl>
                                          <p:spTgt spid="237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laser.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72"/>
                                        </p:tgtEl>
                                        <p:attrNameLst>
                                          <p:attrName>style.visibility</p:attrName>
                                        </p:attrNameLst>
                                      </p:cBhvr>
                                      <p:to>
                                        <p:strVal val="visible"/>
                                      </p:to>
                                    </p:set>
                                    <p:animEffect transition="in" filter="blinds(horizontal)">
                                      <p:cBhvr>
                                        <p:cTn id="25" dur="500"/>
                                        <p:tgtEl>
                                          <p:spTgt spid="47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23760"/>
                                        </p:tgtEl>
                                        <p:attrNameLst>
                                          <p:attrName>style.visibility</p:attrName>
                                        </p:attrNameLst>
                                      </p:cBhvr>
                                      <p:to>
                                        <p:strVal val="visible"/>
                                      </p:to>
                                    </p:set>
                                    <p:anim calcmode="lin" valueType="num">
                                      <p:cBhvr additive="base">
                                        <p:cTn id="30" dur="500" fill="hold"/>
                                        <p:tgtEl>
                                          <p:spTgt spid="23760"/>
                                        </p:tgtEl>
                                        <p:attrNameLst>
                                          <p:attrName>ppt_x</p:attrName>
                                        </p:attrNameLst>
                                      </p:cBhvr>
                                      <p:tavLst>
                                        <p:tav tm="0">
                                          <p:val>
                                            <p:strVal val="1+#ppt_w/2"/>
                                          </p:val>
                                        </p:tav>
                                        <p:tav tm="100000">
                                          <p:val>
                                            <p:strVal val="#ppt_x"/>
                                          </p:val>
                                        </p:tav>
                                      </p:tavLst>
                                    </p:anim>
                                    <p:anim calcmode="lin" valueType="num">
                                      <p:cBhvr additive="base">
                                        <p:cTn id="31" dur="500" fill="hold"/>
                                        <p:tgtEl>
                                          <p:spTgt spid="2376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laser.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nodeType="clickEffect">
                                  <p:stCondLst>
                                    <p:cond delay="0"/>
                                  </p:stCondLst>
                                  <p:childTnLst>
                                    <p:set>
                                      <p:cBhvr>
                                        <p:cTn id="35" dur="1" fill="hold">
                                          <p:stCondLst>
                                            <p:cond delay="0"/>
                                          </p:stCondLst>
                                        </p:cTn>
                                        <p:tgtEl>
                                          <p:spTgt spid="23756"/>
                                        </p:tgtEl>
                                        <p:attrNameLst>
                                          <p:attrName>style.visibility</p:attrName>
                                        </p:attrNameLst>
                                      </p:cBhvr>
                                      <p:to>
                                        <p:strVal val="visible"/>
                                      </p:to>
                                    </p:set>
                                    <p:anim calcmode="lin" valueType="num">
                                      <p:cBhvr additive="base">
                                        <p:cTn id="36" dur="500" fill="hold"/>
                                        <p:tgtEl>
                                          <p:spTgt spid="23756"/>
                                        </p:tgtEl>
                                        <p:attrNameLst>
                                          <p:attrName>ppt_x</p:attrName>
                                        </p:attrNameLst>
                                      </p:cBhvr>
                                      <p:tavLst>
                                        <p:tav tm="0">
                                          <p:val>
                                            <p:strVal val="1+#ppt_w/2"/>
                                          </p:val>
                                        </p:tav>
                                        <p:tav tm="100000">
                                          <p:val>
                                            <p:strVal val="#ppt_x"/>
                                          </p:val>
                                        </p:tav>
                                      </p:tavLst>
                                    </p:anim>
                                    <p:anim calcmode="lin" valueType="num">
                                      <p:cBhvr additive="base">
                                        <p:cTn id="37" dur="500" fill="hold"/>
                                        <p:tgtEl>
                                          <p:spTgt spid="237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nodeType="clickEffect">
                                  <p:stCondLst>
                                    <p:cond delay="0"/>
                                  </p:stCondLst>
                                  <p:childTnLst>
                                    <p:set>
                                      <p:cBhvr>
                                        <p:cTn id="41" dur="1" fill="hold">
                                          <p:stCondLst>
                                            <p:cond delay="0"/>
                                          </p:stCondLst>
                                        </p:cTn>
                                        <p:tgtEl>
                                          <p:spTgt spid="23758"/>
                                        </p:tgtEl>
                                        <p:attrNameLst>
                                          <p:attrName>style.visibility</p:attrName>
                                        </p:attrNameLst>
                                      </p:cBhvr>
                                      <p:to>
                                        <p:strVal val="visible"/>
                                      </p:to>
                                    </p:set>
                                    <p:anim calcmode="lin" valueType="num">
                                      <p:cBhvr additive="base">
                                        <p:cTn id="42" dur="500" fill="hold"/>
                                        <p:tgtEl>
                                          <p:spTgt spid="23758"/>
                                        </p:tgtEl>
                                        <p:attrNameLst>
                                          <p:attrName>ppt_x</p:attrName>
                                        </p:attrNameLst>
                                      </p:cBhvr>
                                      <p:tavLst>
                                        <p:tav tm="0">
                                          <p:val>
                                            <p:strVal val="1+#ppt_w/2"/>
                                          </p:val>
                                        </p:tav>
                                        <p:tav tm="100000">
                                          <p:val>
                                            <p:strVal val="#ppt_x"/>
                                          </p:val>
                                        </p:tav>
                                      </p:tavLst>
                                    </p:anim>
                                    <p:anim calcmode="lin" valueType="num">
                                      <p:cBhvr additive="base">
                                        <p:cTn id="43" dur="500" fill="hold"/>
                                        <p:tgtEl>
                                          <p:spTgt spid="2375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2" name="laser.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73"/>
                                        </p:tgtEl>
                                        <p:attrNameLst>
                                          <p:attrName>style.visibility</p:attrName>
                                        </p:attrNameLst>
                                      </p:cBhvr>
                                      <p:to>
                                        <p:strVal val="visible"/>
                                      </p:to>
                                    </p:set>
                                    <p:animEffect transition="in" filter="blinds(horizontal)">
                                      <p:cBhvr>
                                        <p:cTn id="48" dur="500"/>
                                        <p:tgtEl>
                                          <p:spTgt spid="47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1+#ppt_w/2"/>
                                          </p:val>
                                        </p:tav>
                                        <p:tav tm="100000">
                                          <p:val>
                                            <p:strVal val="#ppt_x"/>
                                          </p:val>
                                        </p:tav>
                                      </p:tavLst>
                                    </p:anim>
                                    <p:anim calcmode="lin" valueType="num">
                                      <p:cBhvr additive="base">
                                        <p:cTn id="54" dur="500" fill="hold"/>
                                        <p:tgtEl>
                                          <p:spTgt spid="2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2" name="laser.wav"/>
                                        </p:tgtEl>
                                      </p:cMediaNode>
                                    </p:audio>
                                  </p:sub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1+#ppt_w/2"/>
                                          </p:val>
                                        </p:tav>
                                        <p:tav tm="100000">
                                          <p:val>
                                            <p:strVal val="#ppt_x"/>
                                          </p:val>
                                        </p:tav>
                                      </p:tavLst>
                                    </p:anim>
                                    <p:anim calcmode="lin" valueType="num">
                                      <p:cBhvr additive="base">
                                        <p:cTn id="60" dur="500" fill="hold"/>
                                        <p:tgtEl>
                                          <p:spTgt spid="2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7"/>
                                            </p:cond>
                                          </p:stCondLst>
                                          <p:endCondLst>
                                            <p:cond evt="onStopAudio" delay="0">
                                              <p:tgtEl>
                                                <p:sldTgt/>
                                              </p:tgtEl>
                                            </p:cond>
                                          </p:endCondLst>
                                        </p:cTn>
                                        <p:tgtEl>
                                          <p:sndTgt r:embed="rId2" name="laser.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6"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1+#ppt_w/2"/>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3"/>
                                            </p:cond>
                                          </p:stCondLst>
                                          <p:endCondLst>
                                            <p:cond evt="onStopAudio" delay="0">
                                              <p:tgtEl>
                                                <p:sldTgt/>
                                              </p:tgtEl>
                                            </p:cond>
                                          </p:endCondLst>
                                        </p:cTn>
                                        <p:tgtEl>
                                          <p:sndTgt r:embed="rId2" name="laser.wav"/>
                                        </p:tgtEl>
                                      </p:cMediaNode>
                                    </p:audio>
                                  </p:sub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74"/>
                                        </p:tgtEl>
                                        <p:attrNameLst>
                                          <p:attrName>style.visibility</p:attrName>
                                        </p:attrNameLst>
                                      </p:cBhvr>
                                      <p:to>
                                        <p:strVal val="visible"/>
                                      </p:to>
                                    </p:set>
                                    <p:animEffect transition="in" filter="blinds(horizontal)">
                                      <p:cBhvr>
                                        <p:cTn id="71" dur="5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p:bldP spid="473" grpId="0"/>
      <p:bldP spid="47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3759</TotalTime>
  <Words>4450</Words>
  <Application>Microsoft Office PowerPoint</Application>
  <PresentationFormat>On-screen Show (4:3)</PresentationFormat>
  <Paragraphs>1184</Paragraphs>
  <Slides>67</Slides>
  <Notes>14</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4" baseType="lpstr">
      <vt:lpstr>Arial</vt:lpstr>
      <vt:lpstr>ArialMT</vt:lpstr>
      <vt:lpstr>Book Antiqua</vt:lpstr>
      <vt:lpstr>Browallia New</vt:lpstr>
      <vt:lpstr>Calibri</vt:lpstr>
      <vt:lpstr>Cambria</vt:lpstr>
      <vt:lpstr>Century Schoolbook</vt:lpstr>
      <vt:lpstr>Gill Sans MT</vt:lpstr>
      <vt:lpstr>Lucida Sans Unicode</vt:lpstr>
      <vt:lpstr>Symbol</vt:lpstr>
      <vt:lpstr>Times New Roman</vt:lpstr>
      <vt:lpstr>Trebuchet MS</vt:lpstr>
      <vt:lpstr>Verdana Ref</vt:lpstr>
      <vt:lpstr>Wingdings</vt:lpstr>
      <vt:lpstr>Wingdings 2</vt:lpstr>
      <vt:lpstr>Office Theme</vt:lpstr>
      <vt:lpstr>Equation</vt:lpstr>
      <vt:lpstr>PowerPoint Presentation</vt:lpstr>
      <vt:lpstr>PowerPoint Presentation</vt:lpstr>
      <vt:lpstr>Definisi KALIBRASI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Apa yg didapatkan setelah Kalibrasi ?</vt:lpstr>
      <vt:lpstr>PowerPoint Presentation</vt:lpstr>
      <vt:lpstr>Klasifikasi Peralatan Dimensi</vt:lpstr>
      <vt:lpstr>Ditinjau dari cara penggunaannya alat ukur Dimensi dapat dibedakan menjadi: </vt:lpstr>
      <vt:lpstr>PowerPoint Presentation</vt:lpstr>
      <vt:lpstr>PowerPoint Presentation</vt:lpstr>
      <vt:lpstr>PowerPoint Presentation</vt:lpstr>
      <vt:lpstr>HAL PENTING DALAM  PENGUKURAN DIMENSI</vt:lpstr>
      <vt:lpstr>Kilas Sejarah Caliper</vt:lpstr>
      <vt:lpstr>Caliper berdasarkan  Skala Pembacaan</vt:lpstr>
      <vt:lpstr>PowerPoint Presentation</vt:lpstr>
      <vt:lpstr>PowerPoint Presentation</vt:lpstr>
      <vt:lpstr>PowerPoint Presentation</vt:lpstr>
      <vt:lpstr>Konstruksi dan Bagian-bagian Caliper</vt:lpstr>
      <vt:lpstr>Konstruksi dan Bagian-bagian Caliper</vt:lpstr>
      <vt:lpstr>PowerPoint Presentation</vt:lpstr>
      <vt:lpstr>PowerPoint Presentation</vt:lpstr>
      <vt:lpstr>Peralatan Standar</vt:lpstr>
      <vt:lpstr>Peralatan Standar dan Alat Bantu</vt:lpstr>
      <vt:lpstr>Alat Bantu Kalibrasi</vt:lpstr>
      <vt:lpstr>PowerPoint Presentation</vt:lpstr>
      <vt:lpstr>Dokumen Acuan (Reference Document)</vt:lpstr>
      <vt:lpstr>Persiapan Kalibrasi Caliper</vt:lpstr>
      <vt:lpstr>Pembersihan Gauge Block Standar </vt:lpstr>
      <vt:lpstr>PowerPoint Presentation</vt:lpstr>
      <vt:lpstr>Prosedur Kalibrasi Caliper</vt:lpstr>
      <vt:lpstr>Prosedur Kalibrasi Caliper</vt:lpstr>
      <vt:lpstr>PowerPoint Presentation</vt:lpstr>
      <vt:lpstr>PowerPoint Presentation</vt:lpstr>
      <vt:lpstr>Prosedur Kalibrasi Caliper</vt:lpstr>
      <vt:lpstr>PowerPoint Presentation</vt:lpstr>
      <vt:lpstr>PowerPoint Presentation</vt:lpstr>
      <vt:lpstr>PowerPoint Presentation</vt:lpstr>
      <vt:lpstr>PowerPoint Presentation</vt:lpstr>
      <vt:lpstr>PowerPoint Presentation</vt:lpstr>
      <vt:lpstr>Prosedur Kalibrasi Caliper</vt:lpstr>
      <vt:lpstr>Prosedur Kalibrasi Caliper</vt:lpstr>
      <vt:lpstr>Prosedur Kalibrasi Caliper</vt:lpstr>
      <vt:lpstr>Contoh Data  Hasil Pengukuran Outside</vt:lpstr>
      <vt:lpstr>Contoh Data  Hasil Pengukuran Inside</vt:lpstr>
      <vt:lpstr>Koreksi, nilai standar terkoreksi dari sertifikat kalibrasi</vt:lpstr>
      <vt:lpstr>Report</vt:lpstr>
      <vt:lpstr>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PELATIHAN</dc:title>
  <dc:creator>muji</dc:creator>
  <cp:lastModifiedBy>nasrullah darsah</cp:lastModifiedBy>
  <cp:revision>267</cp:revision>
  <cp:lastPrinted>2017-01-10T07:10:52Z</cp:lastPrinted>
  <dcterms:created xsi:type="dcterms:W3CDTF">2010-02-12T06:35:14Z</dcterms:created>
  <dcterms:modified xsi:type="dcterms:W3CDTF">2020-07-08T02:00:27Z</dcterms:modified>
</cp:coreProperties>
</file>